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01" r:id="rId1"/>
  </p:sldMasterIdLst>
  <p:notesMasterIdLst>
    <p:notesMasterId r:id="rId27"/>
  </p:notesMasterIdLst>
  <p:sldIdLst>
    <p:sldId id="256" r:id="rId2"/>
    <p:sldId id="298" r:id="rId3"/>
    <p:sldId id="269" r:id="rId4"/>
    <p:sldId id="290" r:id="rId5"/>
    <p:sldId id="262" r:id="rId6"/>
    <p:sldId id="258" r:id="rId7"/>
    <p:sldId id="259" r:id="rId8"/>
    <p:sldId id="264" r:id="rId9"/>
    <p:sldId id="296" r:id="rId10"/>
    <p:sldId id="302" r:id="rId11"/>
    <p:sldId id="303" r:id="rId12"/>
    <p:sldId id="279" r:id="rId13"/>
    <p:sldId id="281" r:id="rId14"/>
    <p:sldId id="301" r:id="rId15"/>
    <p:sldId id="292" r:id="rId16"/>
    <p:sldId id="285" r:id="rId17"/>
    <p:sldId id="288" r:id="rId18"/>
    <p:sldId id="294" r:id="rId19"/>
    <p:sldId id="274" r:id="rId20"/>
    <p:sldId id="277" r:id="rId21"/>
    <p:sldId id="270" r:id="rId22"/>
    <p:sldId id="295" r:id="rId23"/>
    <p:sldId id="291" r:id="rId24"/>
    <p:sldId id="266" r:id="rId25"/>
    <p:sldId id="27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FCA9"/>
    <a:srgbClr val="FDFB00"/>
    <a:srgbClr val="4D0AEF"/>
    <a:srgbClr val="FF7C00"/>
    <a:srgbClr val="7A81FF"/>
    <a:srgbClr val="73FB79"/>
    <a:srgbClr val="FF2F92"/>
    <a:srgbClr val="0096FF"/>
    <a:srgbClr val="0432FF"/>
    <a:srgbClr val="00FD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5854" autoAdjust="0"/>
    <p:restoredTop sz="94629"/>
  </p:normalViewPr>
  <p:slideViewPr>
    <p:cSldViewPr snapToGrid="0" snapToObjects="1">
      <p:cViewPr varScale="1">
        <p:scale>
          <a:sx n="129" d="100"/>
          <a:sy n="129" d="100"/>
        </p:scale>
        <p:origin x="4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BB9EA3-F3D6-374A-A868-F2B27CFF92A0}" type="doc">
      <dgm:prSet loTypeId="urn:microsoft.com/office/officeart/2005/8/layout/hProcess9" loCatId="" qsTypeId="urn:microsoft.com/office/officeart/2005/8/quickstyle/simple1" qsCatId="simple" csTypeId="urn:microsoft.com/office/officeart/2005/8/colors/colorful1" csCatId="colorful" phldr="1"/>
      <dgm:spPr/>
      <dgm:t>
        <a:bodyPr/>
        <a:lstStyle/>
        <a:p>
          <a:endParaRPr lang="en-US"/>
        </a:p>
      </dgm:t>
    </dgm:pt>
    <dgm:pt modelId="{07A5AB79-9A3D-A641-A0AB-600F34BEA04A}">
      <dgm:prSet phldrT="[Text]"/>
      <dgm:spPr/>
      <dgm:t>
        <a:bodyPr/>
        <a:lstStyle/>
        <a:p>
          <a:r>
            <a:rPr lang="en-US" kern="1200" dirty="0">
              <a:latin typeface="Century Gothic" panose="020B0502020202020204"/>
              <a:ea typeface="+mn-ea"/>
              <a:cs typeface="+mn-cs"/>
            </a:rPr>
            <a:t>Download Dataset</a:t>
          </a:r>
        </a:p>
      </dgm:t>
    </dgm:pt>
    <dgm:pt modelId="{76D3A8A0-C017-7B44-8DED-A45393AA0256}" type="parTrans" cxnId="{9291583D-3880-9E47-8AE3-402286D42814}">
      <dgm:prSet/>
      <dgm:spPr/>
      <dgm:t>
        <a:bodyPr/>
        <a:lstStyle/>
        <a:p>
          <a:endParaRPr lang="en-US"/>
        </a:p>
      </dgm:t>
    </dgm:pt>
    <dgm:pt modelId="{69FB3D0C-ABAA-0D47-9358-34C43EF15019}" type="sibTrans" cxnId="{9291583D-3880-9E47-8AE3-402286D42814}">
      <dgm:prSet/>
      <dgm:spPr/>
      <dgm:t>
        <a:bodyPr/>
        <a:lstStyle/>
        <a:p>
          <a:endParaRPr lang="en-US"/>
        </a:p>
      </dgm:t>
    </dgm:pt>
    <dgm:pt modelId="{0E8D704E-EB6C-5E42-B74A-C3AB4341E6D0}">
      <dgm:prSet phldrT="[Text]"/>
      <dgm:spPr/>
      <dgm:t>
        <a:bodyPr/>
        <a:lstStyle/>
        <a:p>
          <a:r>
            <a:rPr lang="en-US" dirty="0"/>
            <a:t>Upload data into HDFS</a:t>
          </a:r>
        </a:p>
      </dgm:t>
    </dgm:pt>
    <dgm:pt modelId="{99291800-26C3-6C46-AF40-2FC49C77486B}" type="parTrans" cxnId="{B11F69DB-38D8-F644-82E9-4427C103B456}">
      <dgm:prSet/>
      <dgm:spPr/>
      <dgm:t>
        <a:bodyPr/>
        <a:lstStyle/>
        <a:p>
          <a:endParaRPr lang="en-US"/>
        </a:p>
      </dgm:t>
    </dgm:pt>
    <dgm:pt modelId="{42E4D718-DA6D-C04B-8EF5-9A1AF6A3D7D4}" type="sibTrans" cxnId="{B11F69DB-38D8-F644-82E9-4427C103B456}">
      <dgm:prSet/>
      <dgm:spPr/>
      <dgm:t>
        <a:bodyPr/>
        <a:lstStyle/>
        <a:p>
          <a:endParaRPr lang="en-US"/>
        </a:p>
      </dgm:t>
    </dgm:pt>
    <dgm:pt modelId="{46549C03-F8BC-6F4A-9952-C1D7BF225C68}">
      <dgm:prSet/>
      <dgm:spPr/>
      <dgm:t>
        <a:bodyPr/>
        <a:lstStyle/>
        <a:p>
          <a:r>
            <a:rPr lang="en-US" dirty="0"/>
            <a:t>Trigger Hive Queries</a:t>
          </a:r>
        </a:p>
      </dgm:t>
    </dgm:pt>
    <dgm:pt modelId="{248F45B5-F73B-F44D-8351-D9D8C8EAEB81}" type="parTrans" cxnId="{F695E968-DD22-CB48-B794-0F41E9A17E74}">
      <dgm:prSet/>
      <dgm:spPr/>
      <dgm:t>
        <a:bodyPr/>
        <a:lstStyle/>
        <a:p>
          <a:endParaRPr lang="en-US"/>
        </a:p>
      </dgm:t>
    </dgm:pt>
    <dgm:pt modelId="{370FD190-D890-8E4A-970B-2E280618A8BF}" type="sibTrans" cxnId="{F695E968-DD22-CB48-B794-0F41E9A17E74}">
      <dgm:prSet/>
      <dgm:spPr/>
      <dgm:t>
        <a:bodyPr/>
        <a:lstStyle/>
        <a:p>
          <a:endParaRPr lang="en-US"/>
        </a:p>
      </dgm:t>
    </dgm:pt>
    <dgm:pt modelId="{87EB5384-A8F8-574A-A757-71361B0BDEE4}">
      <dgm:prSet/>
      <dgm:spPr/>
      <dgm:t>
        <a:bodyPr/>
        <a:lstStyle/>
        <a:p>
          <a:r>
            <a:rPr lang="en-US" dirty="0"/>
            <a:t>Output Visualizations</a:t>
          </a:r>
        </a:p>
      </dgm:t>
    </dgm:pt>
    <dgm:pt modelId="{394D0584-8CA8-D540-9651-2F9E500D57E4}" type="parTrans" cxnId="{4A5A49DE-E23E-714D-A016-8145236BD66B}">
      <dgm:prSet/>
      <dgm:spPr/>
      <dgm:t>
        <a:bodyPr/>
        <a:lstStyle/>
        <a:p>
          <a:endParaRPr lang="en-US"/>
        </a:p>
      </dgm:t>
    </dgm:pt>
    <dgm:pt modelId="{92CA4F4A-4D5E-144A-8E9F-5595CE89A728}" type="sibTrans" cxnId="{4A5A49DE-E23E-714D-A016-8145236BD66B}">
      <dgm:prSet/>
      <dgm:spPr/>
      <dgm:t>
        <a:bodyPr/>
        <a:lstStyle/>
        <a:p>
          <a:endParaRPr lang="en-US"/>
        </a:p>
      </dgm:t>
    </dgm:pt>
    <dgm:pt modelId="{1AB4DB9D-F633-7E46-978C-112831D3D854}">
      <dgm:prSet/>
      <dgm:spPr/>
      <dgm:t>
        <a:bodyPr/>
        <a:lstStyle/>
        <a:p>
          <a:r>
            <a:rPr lang="en-US" dirty="0"/>
            <a:t>Find Insights</a:t>
          </a:r>
        </a:p>
      </dgm:t>
    </dgm:pt>
    <dgm:pt modelId="{7DA3E070-AFDD-0B4A-98E1-58FEA632B225}" type="parTrans" cxnId="{919D53DD-EDBD-974D-9E29-F76E82D46348}">
      <dgm:prSet/>
      <dgm:spPr/>
      <dgm:t>
        <a:bodyPr/>
        <a:lstStyle/>
        <a:p>
          <a:endParaRPr lang="en-US"/>
        </a:p>
      </dgm:t>
    </dgm:pt>
    <dgm:pt modelId="{16D5389E-9B62-7140-A543-7F3D7B7710D0}" type="sibTrans" cxnId="{919D53DD-EDBD-974D-9E29-F76E82D46348}">
      <dgm:prSet/>
      <dgm:spPr/>
      <dgm:t>
        <a:bodyPr/>
        <a:lstStyle/>
        <a:p>
          <a:endParaRPr lang="en-US"/>
        </a:p>
      </dgm:t>
    </dgm:pt>
    <dgm:pt modelId="{EE775745-ABF6-284C-AA8C-BED70B1F2057}" type="pres">
      <dgm:prSet presAssocID="{84BB9EA3-F3D6-374A-A868-F2B27CFF92A0}" presName="CompostProcess" presStyleCnt="0">
        <dgm:presLayoutVars>
          <dgm:dir/>
          <dgm:resizeHandles val="exact"/>
        </dgm:presLayoutVars>
      </dgm:prSet>
      <dgm:spPr/>
    </dgm:pt>
    <dgm:pt modelId="{B324B2D1-4D9F-FD46-8A14-34DB5FFDAFBC}" type="pres">
      <dgm:prSet presAssocID="{84BB9EA3-F3D6-374A-A868-F2B27CFF92A0}" presName="arrow" presStyleLbl="bgShp" presStyleIdx="0" presStyleCnt="1"/>
      <dgm:spPr/>
    </dgm:pt>
    <dgm:pt modelId="{DF65D6A5-3A69-144E-9A1E-5C45AE3AAB4D}" type="pres">
      <dgm:prSet presAssocID="{84BB9EA3-F3D6-374A-A868-F2B27CFF92A0}" presName="linearProcess" presStyleCnt="0"/>
      <dgm:spPr/>
    </dgm:pt>
    <dgm:pt modelId="{5928AA36-6D44-0A41-936C-59A22EAA33DC}" type="pres">
      <dgm:prSet presAssocID="{07A5AB79-9A3D-A641-A0AB-600F34BEA04A}" presName="textNode" presStyleLbl="node1" presStyleIdx="0" presStyleCnt="5">
        <dgm:presLayoutVars>
          <dgm:bulletEnabled val="1"/>
        </dgm:presLayoutVars>
      </dgm:prSet>
      <dgm:spPr/>
    </dgm:pt>
    <dgm:pt modelId="{812DA6D4-0CC3-7940-9786-5071982A201D}" type="pres">
      <dgm:prSet presAssocID="{69FB3D0C-ABAA-0D47-9358-34C43EF15019}" presName="sibTrans" presStyleCnt="0"/>
      <dgm:spPr/>
    </dgm:pt>
    <dgm:pt modelId="{2A194AAB-8E38-B64A-94B2-8D1E65E552C4}" type="pres">
      <dgm:prSet presAssocID="{0E8D704E-EB6C-5E42-B74A-C3AB4341E6D0}" presName="textNode" presStyleLbl="node1" presStyleIdx="1" presStyleCnt="5">
        <dgm:presLayoutVars>
          <dgm:bulletEnabled val="1"/>
        </dgm:presLayoutVars>
      </dgm:prSet>
      <dgm:spPr/>
    </dgm:pt>
    <dgm:pt modelId="{82505596-16CE-1546-8931-3EBCF5E89ADE}" type="pres">
      <dgm:prSet presAssocID="{42E4D718-DA6D-C04B-8EF5-9A1AF6A3D7D4}" presName="sibTrans" presStyleCnt="0"/>
      <dgm:spPr/>
    </dgm:pt>
    <dgm:pt modelId="{FE6B7336-1C8B-DB4A-9BA4-BD82E1DB6CDF}" type="pres">
      <dgm:prSet presAssocID="{46549C03-F8BC-6F4A-9952-C1D7BF225C68}" presName="textNode" presStyleLbl="node1" presStyleIdx="2" presStyleCnt="5">
        <dgm:presLayoutVars>
          <dgm:bulletEnabled val="1"/>
        </dgm:presLayoutVars>
      </dgm:prSet>
      <dgm:spPr/>
    </dgm:pt>
    <dgm:pt modelId="{A15A2620-C4AD-EE4B-AF43-44F0E99D15D3}" type="pres">
      <dgm:prSet presAssocID="{370FD190-D890-8E4A-970B-2E280618A8BF}" presName="sibTrans" presStyleCnt="0"/>
      <dgm:spPr/>
    </dgm:pt>
    <dgm:pt modelId="{B55E01E4-7E67-D44A-8685-EB89E400087E}" type="pres">
      <dgm:prSet presAssocID="{87EB5384-A8F8-574A-A757-71361B0BDEE4}" presName="textNode" presStyleLbl="node1" presStyleIdx="3" presStyleCnt="5">
        <dgm:presLayoutVars>
          <dgm:bulletEnabled val="1"/>
        </dgm:presLayoutVars>
      </dgm:prSet>
      <dgm:spPr/>
    </dgm:pt>
    <dgm:pt modelId="{5C6C8CF7-430A-1545-86BA-A5B13906C5F5}" type="pres">
      <dgm:prSet presAssocID="{92CA4F4A-4D5E-144A-8E9F-5595CE89A728}" presName="sibTrans" presStyleCnt="0"/>
      <dgm:spPr/>
    </dgm:pt>
    <dgm:pt modelId="{C3FAB766-96BE-7D4D-B775-4A1AB522759A}" type="pres">
      <dgm:prSet presAssocID="{1AB4DB9D-F633-7E46-978C-112831D3D854}" presName="textNode" presStyleLbl="node1" presStyleIdx="4" presStyleCnt="5">
        <dgm:presLayoutVars>
          <dgm:bulletEnabled val="1"/>
        </dgm:presLayoutVars>
      </dgm:prSet>
      <dgm:spPr/>
    </dgm:pt>
  </dgm:ptLst>
  <dgm:cxnLst>
    <dgm:cxn modelId="{75F9BA0C-2B3D-364D-A26B-8A53F204E657}" type="presOf" srcId="{1AB4DB9D-F633-7E46-978C-112831D3D854}" destId="{C3FAB766-96BE-7D4D-B775-4A1AB522759A}" srcOrd="0" destOrd="0" presId="urn:microsoft.com/office/officeart/2005/8/layout/hProcess9"/>
    <dgm:cxn modelId="{9291583D-3880-9E47-8AE3-402286D42814}" srcId="{84BB9EA3-F3D6-374A-A868-F2B27CFF92A0}" destId="{07A5AB79-9A3D-A641-A0AB-600F34BEA04A}" srcOrd="0" destOrd="0" parTransId="{76D3A8A0-C017-7B44-8DED-A45393AA0256}" sibTransId="{69FB3D0C-ABAA-0D47-9358-34C43EF15019}"/>
    <dgm:cxn modelId="{F695E968-DD22-CB48-B794-0F41E9A17E74}" srcId="{84BB9EA3-F3D6-374A-A868-F2B27CFF92A0}" destId="{46549C03-F8BC-6F4A-9952-C1D7BF225C68}" srcOrd="2" destOrd="0" parTransId="{248F45B5-F73B-F44D-8351-D9D8C8EAEB81}" sibTransId="{370FD190-D890-8E4A-970B-2E280618A8BF}"/>
    <dgm:cxn modelId="{4592F993-09D9-074A-A9D6-2FB52E5B420B}" type="presOf" srcId="{0E8D704E-EB6C-5E42-B74A-C3AB4341E6D0}" destId="{2A194AAB-8E38-B64A-94B2-8D1E65E552C4}" srcOrd="0" destOrd="0" presId="urn:microsoft.com/office/officeart/2005/8/layout/hProcess9"/>
    <dgm:cxn modelId="{37B00FAE-39A9-3F45-A338-138C85AD4162}" type="presOf" srcId="{46549C03-F8BC-6F4A-9952-C1D7BF225C68}" destId="{FE6B7336-1C8B-DB4A-9BA4-BD82E1DB6CDF}" srcOrd="0" destOrd="0" presId="urn:microsoft.com/office/officeart/2005/8/layout/hProcess9"/>
    <dgm:cxn modelId="{D3F219B6-504A-EC4D-9A80-2392F42E9773}" type="presOf" srcId="{07A5AB79-9A3D-A641-A0AB-600F34BEA04A}" destId="{5928AA36-6D44-0A41-936C-59A22EAA33DC}" srcOrd="0" destOrd="0" presId="urn:microsoft.com/office/officeart/2005/8/layout/hProcess9"/>
    <dgm:cxn modelId="{2863E0BF-52CA-B444-A837-F1AB1C5FB8C0}" type="presOf" srcId="{84BB9EA3-F3D6-374A-A868-F2B27CFF92A0}" destId="{EE775745-ABF6-284C-AA8C-BED70B1F2057}" srcOrd="0" destOrd="0" presId="urn:microsoft.com/office/officeart/2005/8/layout/hProcess9"/>
    <dgm:cxn modelId="{EC945BC8-D665-5941-AD2A-6743F157901D}" type="presOf" srcId="{87EB5384-A8F8-574A-A757-71361B0BDEE4}" destId="{B55E01E4-7E67-D44A-8685-EB89E400087E}" srcOrd="0" destOrd="0" presId="urn:microsoft.com/office/officeart/2005/8/layout/hProcess9"/>
    <dgm:cxn modelId="{B11F69DB-38D8-F644-82E9-4427C103B456}" srcId="{84BB9EA3-F3D6-374A-A868-F2B27CFF92A0}" destId="{0E8D704E-EB6C-5E42-B74A-C3AB4341E6D0}" srcOrd="1" destOrd="0" parTransId="{99291800-26C3-6C46-AF40-2FC49C77486B}" sibTransId="{42E4D718-DA6D-C04B-8EF5-9A1AF6A3D7D4}"/>
    <dgm:cxn modelId="{919D53DD-EDBD-974D-9E29-F76E82D46348}" srcId="{84BB9EA3-F3D6-374A-A868-F2B27CFF92A0}" destId="{1AB4DB9D-F633-7E46-978C-112831D3D854}" srcOrd="4" destOrd="0" parTransId="{7DA3E070-AFDD-0B4A-98E1-58FEA632B225}" sibTransId="{16D5389E-9B62-7140-A543-7F3D7B7710D0}"/>
    <dgm:cxn modelId="{4A5A49DE-E23E-714D-A016-8145236BD66B}" srcId="{84BB9EA3-F3D6-374A-A868-F2B27CFF92A0}" destId="{87EB5384-A8F8-574A-A757-71361B0BDEE4}" srcOrd="3" destOrd="0" parTransId="{394D0584-8CA8-D540-9651-2F9E500D57E4}" sibTransId="{92CA4F4A-4D5E-144A-8E9F-5595CE89A728}"/>
    <dgm:cxn modelId="{E361B112-6176-EC4C-A3D2-BF6FFAD55C83}" type="presParOf" srcId="{EE775745-ABF6-284C-AA8C-BED70B1F2057}" destId="{B324B2D1-4D9F-FD46-8A14-34DB5FFDAFBC}" srcOrd="0" destOrd="0" presId="urn:microsoft.com/office/officeart/2005/8/layout/hProcess9"/>
    <dgm:cxn modelId="{06854650-2757-6B4A-AE14-2E4121F85E01}" type="presParOf" srcId="{EE775745-ABF6-284C-AA8C-BED70B1F2057}" destId="{DF65D6A5-3A69-144E-9A1E-5C45AE3AAB4D}" srcOrd="1" destOrd="0" presId="urn:microsoft.com/office/officeart/2005/8/layout/hProcess9"/>
    <dgm:cxn modelId="{E4863304-E598-6B42-AAD2-0FE2D511E425}" type="presParOf" srcId="{DF65D6A5-3A69-144E-9A1E-5C45AE3AAB4D}" destId="{5928AA36-6D44-0A41-936C-59A22EAA33DC}" srcOrd="0" destOrd="0" presId="urn:microsoft.com/office/officeart/2005/8/layout/hProcess9"/>
    <dgm:cxn modelId="{74A1CBBC-A481-D247-80FE-6BEAEF1D0D7A}" type="presParOf" srcId="{DF65D6A5-3A69-144E-9A1E-5C45AE3AAB4D}" destId="{812DA6D4-0CC3-7940-9786-5071982A201D}" srcOrd="1" destOrd="0" presId="urn:microsoft.com/office/officeart/2005/8/layout/hProcess9"/>
    <dgm:cxn modelId="{482F79F3-AB2C-4E4E-B4E7-EF94AE8C3148}" type="presParOf" srcId="{DF65D6A5-3A69-144E-9A1E-5C45AE3AAB4D}" destId="{2A194AAB-8E38-B64A-94B2-8D1E65E552C4}" srcOrd="2" destOrd="0" presId="urn:microsoft.com/office/officeart/2005/8/layout/hProcess9"/>
    <dgm:cxn modelId="{ED4A7404-A4E9-4446-B8CD-47B25B99C5F6}" type="presParOf" srcId="{DF65D6A5-3A69-144E-9A1E-5C45AE3AAB4D}" destId="{82505596-16CE-1546-8931-3EBCF5E89ADE}" srcOrd="3" destOrd="0" presId="urn:microsoft.com/office/officeart/2005/8/layout/hProcess9"/>
    <dgm:cxn modelId="{FE529DEE-2A22-B146-B158-E034E38EF69E}" type="presParOf" srcId="{DF65D6A5-3A69-144E-9A1E-5C45AE3AAB4D}" destId="{FE6B7336-1C8B-DB4A-9BA4-BD82E1DB6CDF}" srcOrd="4" destOrd="0" presId="urn:microsoft.com/office/officeart/2005/8/layout/hProcess9"/>
    <dgm:cxn modelId="{D393EBAD-101F-344E-A476-AC191FCF3BE2}" type="presParOf" srcId="{DF65D6A5-3A69-144E-9A1E-5C45AE3AAB4D}" destId="{A15A2620-C4AD-EE4B-AF43-44F0E99D15D3}" srcOrd="5" destOrd="0" presId="urn:microsoft.com/office/officeart/2005/8/layout/hProcess9"/>
    <dgm:cxn modelId="{0108F954-8223-9E47-A3F3-373A0A27B360}" type="presParOf" srcId="{DF65D6A5-3A69-144E-9A1E-5C45AE3AAB4D}" destId="{B55E01E4-7E67-D44A-8685-EB89E400087E}" srcOrd="6" destOrd="0" presId="urn:microsoft.com/office/officeart/2005/8/layout/hProcess9"/>
    <dgm:cxn modelId="{29FBE25F-32B5-2B4B-96E7-FDB833405A74}" type="presParOf" srcId="{DF65D6A5-3A69-144E-9A1E-5C45AE3AAB4D}" destId="{5C6C8CF7-430A-1545-86BA-A5B13906C5F5}" srcOrd="7" destOrd="0" presId="urn:microsoft.com/office/officeart/2005/8/layout/hProcess9"/>
    <dgm:cxn modelId="{9BD49D65-208A-8743-AA12-635665B9FDA5}" type="presParOf" srcId="{DF65D6A5-3A69-144E-9A1E-5C45AE3AAB4D}" destId="{C3FAB766-96BE-7D4D-B775-4A1AB522759A}"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24B2D1-4D9F-FD46-8A14-34DB5FFDAFBC}">
      <dsp:nvSpPr>
        <dsp:cNvPr id="0" name=""/>
        <dsp:cNvSpPr/>
      </dsp:nvSpPr>
      <dsp:spPr>
        <a:xfrm>
          <a:off x="811529" y="0"/>
          <a:ext cx="9197340" cy="3530062"/>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928AA36-6D44-0A41-936C-59A22EAA33DC}">
      <dsp:nvSpPr>
        <dsp:cNvPr id="0" name=""/>
        <dsp:cNvSpPr/>
      </dsp:nvSpPr>
      <dsp:spPr>
        <a:xfrm>
          <a:off x="281" y="1059018"/>
          <a:ext cx="2061469" cy="1412024"/>
        </a:xfrm>
        <a:prstGeom prst="roundRect">
          <a:avLst/>
        </a:prstGeom>
        <a:solidFill>
          <a:schemeClr val="accent2">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latin typeface="Century Gothic" panose="020B0502020202020204"/>
              <a:ea typeface="+mn-ea"/>
              <a:cs typeface="+mn-cs"/>
            </a:rPr>
            <a:t>Download Dataset</a:t>
          </a:r>
        </a:p>
      </dsp:txBody>
      <dsp:txXfrm>
        <a:off x="69210" y="1127947"/>
        <a:ext cx="1923611" cy="1274166"/>
      </dsp:txXfrm>
    </dsp:sp>
    <dsp:sp modelId="{2A194AAB-8E38-B64A-94B2-8D1E65E552C4}">
      <dsp:nvSpPr>
        <dsp:cNvPr id="0" name=""/>
        <dsp:cNvSpPr/>
      </dsp:nvSpPr>
      <dsp:spPr>
        <a:xfrm>
          <a:off x="2189873" y="1059018"/>
          <a:ext cx="2061469" cy="1412024"/>
        </a:xfrm>
        <a:prstGeom prst="roundRect">
          <a:avLst/>
        </a:prstGeom>
        <a:solidFill>
          <a:schemeClr val="accent3">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Upload data into HDFS</a:t>
          </a:r>
        </a:p>
      </dsp:txBody>
      <dsp:txXfrm>
        <a:off x="2258802" y="1127947"/>
        <a:ext cx="1923611" cy="1274166"/>
      </dsp:txXfrm>
    </dsp:sp>
    <dsp:sp modelId="{FE6B7336-1C8B-DB4A-9BA4-BD82E1DB6CDF}">
      <dsp:nvSpPr>
        <dsp:cNvPr id="0" name=""/>
        <dsp:cNvSpPr/>
      </dsp:nvSpPr>
      <dsp:spPr>
        <a:xfrm>
          <a:off x="4379465" y="1059018"/>
          <a:ext cx="2061469" cy="1412024"/>
        </a:xfrm>
        <a:prstGeom prst="roundRect">
          <a:avLst/>
        </a:prstGeom>
        <a:solidFill>
          <a:schemeClr val="accent4">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Trigger Hive Queries</a:t>
          </a:r>
        </a:p>
      </dsp:txBody>
      <dsp:txXfrm>
        <a:off x="4448394" y="1127947"/>
        <a:ext cx="1923611" cy="1274166"/>
      </dsp:txXfrm>
    </dsp:sp>
    <dsp:sp modelId="{B55E01E4-7E67-D44A-8685-EB89E400087E}">
      <dsp:nvSpPr>
        <dsp:cNvPr id="0" name=""/>
        <dsp:cNvSpPr/>
      </dsp:nvSpPr>
      <dsp:spPr>
        <a:xfrm>
          <a:off x="6569057" y="1059018"/>
          <a:ext cx="2061469" cy="1412024"/>
        </a:xfrm>
        <a:prstGeom prst="roundRect">
          <a:avLst/>
        </a:prstGeom>
        <a:solidFill>
          <a:schemeClr val="accent5">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Output Visualizations</a:t>
          </a:r>
        </a:p>
      </dsp:txBody>
      <dsp:txXfrm>
        <a:off x="6637986" y="1127947"/>
        <a:ext cx="1923611" cy="1274166"/>
      </dsp:txXfrm>
    </dsp:sp>
    <dsp:sp modelId="{C3FAB766-96BE-7D4D-B775-4A1AB522759A}">
      <dsp:nvSpPr>
        <dsp:cNvPr id="0" name=""/>
        <dsp:cNvSpPr/>
      </dsp:nvSpPr>
      <dsp:spPr>
        <a:xfrm>
          <a:off x="8758649" y="1059018"/>
          <a:ext cx="2061469" cy="1412024"/>
        </a:xfrm>
        <a:prstGeom prst="roundRect">
          <a:avLst/>
        </a:prstGeom>
        <a:solidFill>
          <a:schemeClr val="accent6">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t>Find Insights</a:t>
          </a:r>
        </a:p>
      </dsp:txBody>
      <dsp:txXfrm>
        <a:off x="8827578" y="1127947"/>
        <a:ext cx="1923611" cy="127416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E2581E-7A06-42E7-A0FE-A5EF818BF153}" type="datetimeFigureOut">
              <a:rPr lang="en-US" smtClean="0"/>
              <a:t>12/3/18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DE8B8DF-1975-49B4-B89A-809E56C80BDA}" type="slidenum">
              <a:rPr lang="en-US" smtClean="0"/>
              <a:t>‹#›</a:t>
            </a:fld>
            <a:endParaRPr lang="en-US"/>
          </a:p>
        </p:txBody>
      </p:sp>
    </p:spTree>
    <p:extLst>
      <p:ext uri="{BB962C8B-B14F-4D97-AF65-F5344CB8AC3E}">
        <p14:creationId xmlns:p14="http://schemas.microsoft.com/office/powerpoint/2010/main" val="501547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890948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4903552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539959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0709693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199301829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12/3/18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72434638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99078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911342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482426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pPr/>
              <a:t>12/3/18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1570420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035342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12/3/18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636783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12/3/18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64369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12/3/18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121141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777585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12/3/18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916868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smtClean="0"/>
              <a:pPr/>
              <a:t>12/3/18</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87019551"/>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 id="2147483813" r:id="rId12"/>
    <p:sldLayoutId id="2147483814" r:id="rId13"/>
    <p:sldLayoutId id="2147483815" r:id="rId14"/>
    <p:sldLayoutId id="2147483816" r:id="rId15"/>
    <p:sldLayoutId id="2147483817" r:id="rId16"/>
  </p:sldLayoutIdLst>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blog.consultorartesano.com/2015/05/y-al-final-lo-compras-en-amazon.html"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revistacloudcomputing.com/2015/01/como-debe-ser-el-hosting-de-un-e-commerce" TargetMode="External"/><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drzreflects.blogspot.com/2012/07/professional-development-meme-2012.html" TargetMode="External"/><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hyperlink" Target="https://aesthetecurator.com/" TargetMode="External"/><Relationship Id="rId1" Type="http://schemas.openxmlformats.org/officeDocument/2006/relationships/slideLayout" Target="../slideLayouts/slideLayout2.xml"/><Relationship Id="rId4" Type="http://schemas.openxmlformats.org/officeDocument/2006/relationships/image" Target="../media/image34.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hyperlink" Target="https://www.dropbox.com/home/cis4560_5200Fall2018/termProjectsGuidelines" TargetMode="External"/><Relationship Id="rId3" Type="http://schemas.openxmlformats.org/officeDocument/2006/relationships/hyperlink" Target="https://en.wikipedia.org/wiki/Big_data" TargetMode="External"/><Relationship Id="rId7" Type="http://schemas.openxmlformats.org/officeDocument/2006/relationships/hyperlink" Target="http://www.ulliwaltinger.de/sentiment/" TargetMode="External"/><Relationship Id="rId2" Type="http://schemas.openxmlformats.org/officeDocument/2006/relationships/hyperlink" Target="https://aesthetecurator.com/" TargetMode="External"/><Relationship Id="rId1" Type="http://schemas.openxmlformats.org/officeDocument/2006/relationships/slideLayout" Target="../slideLayouts/slideLayout2.xml"/><Relationship Id="rId6" Type="http://schemas.openxmlformats.org/officeDocument/2006/relationships/hyperlink" Target="https://s3.amazonaws.com/" TargetMode="External"/><Relationship Id="rId5" Type="http://schemas.openxmlformats.org/officeDocument/2006/relationships/hyperlink" Target="https://github.com/" TargetMode="External"/><Relationship Id="rId4" Type="http://schemas.openxmlformats.org/officeDocument/2006/relationships/hyperlink" Target="https://www.bernardmarr.com/"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phoenixajournal.wordpress.com/2012/02/23/thank-you/" TargetMode="External"/><Relationship Id="rId2" Type="http://schemas.openxmlformats.org/officeDocument/2006/relationships/image" Target="../media/image3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8.png"/><Relationship Id="rId3" Type="http://schemas.openxmlformats.org/officeDocument/2006/relationships/diagramLayout" Target="../diagrams/layout1.xml"/><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16.png"/><Relationship Id="rId5" Type="http://schemas.openxmlformats.org/officeDocument/2006/relationships/diagramColors" Target="../diagrams/colors1.xml"/><Relationship Id="rId10" Type="http://schemas.openxmlformats.org/officeDocument/2006/relationships/image" Target="../media/image15.png"/><Relationship Id="rId4" Type="http://schemas.openxmlformats.org/officeDocument/2006/relationships/diagramQuickStyle" Target="../diagrams/quickStyle1.xml"/><Relationship Id="rId9" Type="http://schemas.openxmlformats.org/officeDocument/2006/relationships/image" Target="../media/image14.png"/><Relationship Id="rId14"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grpSp>
        <p:nvGrpSpPr>
          <p:cNvPr id="69" name="Group 68">
            <a:extLst>
              <a:ext uri="{FF2B5EF4-FFF2-40B4-BE49-F238E27FC236}">
                <a16:creationId xmlns:a16="http://schemas.microsoft.com/office/drawing/2014/main" id="{7398C59F-5A18-487B-91D6-B955AACF2E5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0" name="Freeform 11">
              <a:extLst>
                <a:ext uri="{FF2B5EF4-FFF2-40B4-BE49-F238E27FC236}">
                  <a16:creationId xmlns:a16="http://schemas.microsoft.com/office/drawing/2014/main" id="{0557FAFE-C7C3-47EC-A4F5-9B21663192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71" name="Freeform 12">
              <a:extLst>
                <a:ext uri="{FF2B5EF4-FFF2-40B4-BE49-F238E27FC236}">
                  <a16:creationId xmlns:a16="http://schemas.microsoft.com/office/drawing/2014/main" id="{95BC28FB-3882-4674-9D79-EA58BEB7CEB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72" name="Freeform 13">
              <a:extLst>
                <a:ext uri="{FF2B5EF4-FFF2-40B4-BE49-F238E27FC236}">
                  <a16:creationId xmlns:a16="http://schemas.microsoft.com/office/drawing/2014/main" id="{9C6EC892-83F9-402F-8552-0AD7C0556E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73" name="Freeform 14">
              <a:extLst>
                <a:ext uri="{FF2B5EF4-FFF2-40B4-BE49-F238E27FC236}">
                  <a16:creationId xmlns:a16="http://schemas.microsoft.com/office/drawing/2014/main" id="{18387766-037C-4EF0-8471-D19CBF2A43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74" name="Freeform 15">
              <a:extLst>
                <a:ext uri="{FF2B5EF4-FFF2-40B4-BE49-F238E27FC236}">
                  <a16:creationId xmlns:a16="http://schemas.microsoft.com/office/drawing/2014/main" id="{1E364F38-6F3A-476A-93E6-962EA817C4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75" name="Freeform 16">
              <a:extLst>
                <a:ext uri="{FF2B5EF4-FFF2-40B4-BE49-F238E27FC236}">
                  <a16:creationId xmlns:a16="http://schemas.microsoft.com/office/drawing/2014/main" id="{35C335A4-1E67-4293-8BE2-DFB085D4FBB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6" name="Freeform 17">
              <a:extLst>
                <a:ext uri="{FF2B5EF4-FFF2-40B4-BE49-F238E27FC236}">
                  <a16:creationId xmlns:a16="http://schemas.microsoft.com/office/drawing/2014/main" id="{9A8A0F10-2C98-4297-9F92-5D9553392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7" name="Freeform 18">
              <a:extLst>
                <a:ext uri="{FF2B5EF4-FFF2-40B4-BE49-F238E27FC236}">
                  <a16:creationId xmlns:a16="http://schemas.microsoft.com/office/drawing/2014/main" id="{C3B112A3-006E-4008-A778-DB5F6A09D5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78" name="Freeform 19">
              <a:extLst>
                <a:ext uri="{FF2B5EF4-FFF2-40B4-BE49-F238E27FC236}">
                  <a16:creationId xmlns:a16="http://schemas.microsoft.com/office/drawing/2014/main" id="{E5E62767-5C25-4C49-9568-432433A3C5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79" name="Freeform 20">
              <a:extLst>
                <a:ext uri="{FF2B5EF4-FFF2-40B4-BE49-F238E27FC236}">
                  <a16:creationId xmlns:a16="http://schemas.microsoft.com/office/drawing/2014/main" id="{598EC006-77B1-42BA-B815-66CCB9B170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0" name="Freeform 21">
              <a:extLst>
                <a:ext uri="{FF2B5EF4-FFF2-40B4-BE49-F238E27FC236}">
                  <a16:creationId xmlns:a16="http://schemas.microsoft.com/office/drawing/2014/main" id="{A144ED09-DA06-491D-95A8-AB3DED4329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81" name="Freeform 22">
              <a:extLst>
                <a:ext uri="{FF2B5EF4-FFF2-40B4-BE49-F238E27FC236}">
                  <a16:creationId xmlns:a16="http://schemas.microsoft.com/office/drawing/2014/main" id="{1CB00BD2-11CD-4A38-8F38-02B0D1105E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83" name="Group 82">
            <a:extLst>
              <a:ext uri="{FF2B5EF4-FFF2-40B4-BE49-F238E27FC236}">
                <a16:creationId xmlns:a16="http://schemas.microsoft.com/office/drawing/2014/main" id="{520234FB-542E-4550-9C2F-1B56FD41A1C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4" name="Freeform 27">
              <a:extLst>
                <a:ext uri="{FF2B5EF4-FFF2-40B4-BE49-F238E27FC236}">
                  <a16:creationId xmlns:a16="http://schemas.microsoft.com/office/drawing/2014/main" id="{41FCE1F3-DEB3-47CD-90FF-7DABB4AF4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5" name="Freeform 28">
              <a:extLst>
                <a:ext uri="{FF2B5EF4-FFF2-40B4-BE49-F238E27FC236}">
                  <a16:creationId xmlns:a16="http://schemas.microsoft.com/office/drawing/2014/main" id="{5708E488-C19B-452C-B197-6F1C34F6E7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6" name="Freeform 29">
              <a:extLst>
                <a:ext uri="{FF2B5EF4-FFF2-40B4-BE49-F238E27FC236}">
                  <a16:creationId xmlns:a16="http://schemas.microsoft.com/office/drawing/2014/main" id="{89D3FD25-890E-4981-A71D-EE796873D7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7" name="Freeform 30">
              <a:extLst>
                <a:ext uri="{FF2B5EF4-FFF2-40B4-BE49-F238E27FC236}">
                  <a16:creationId xmlns:a16="http://schemas.microsoft.com/office/drawing/2014/main" id="{51B5414C-556A-47CB-8EE2-974A85A7A4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88" name="Freeform 31">
              <a:extLst>
                <a:ext uri="{FF2B5EF4-FFF2-40B4-BE49-F238E27FC236}">
                  <a16:creationId xmlns:a16="http://schemas.microsoft.com/office/drawing/2014/main" id="{1C02B20C-2B27-4B75-8AEE-A5D2E2674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89" name="Freeform 32">
              <a:extLst>
                <a:ext uri="{FF2B5EF4-FFF2-40B4-BE49-F238E27FC236}">
                  <a16:creationId xmlns:a16="http://schemas.microsoft.com/office/drawing/2014/main" id="{54427714-F9AA-4F93-BD1D-400F1EA93F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0" name="Freeform 33">
              <a:extLst>
                <a:ext uri="{FF2B5EF4-FFF2-40B4-BE49-F238E27FC236}">
                  <a16:creationId xmlns:a16="http://schemas.microsoft.com/office/drawing/2014/main" id="{28A77D6A-9E81-497F-ABCC-2695BB5ADD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91" name="Freeform 34">
              <a:extLst>
                <a:ext uri="{FF2B5EF4-FFF2-40B4-BE49-F238E27FC236}">
                  <a16:creationId xmlns:a16="http://schemas.microsoft.com/office/drawing/2014/main" id="{2A1533BA-1478-4F7C-8E24-3F3E905050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92" name="Freeform 35">
              <a:extLst>
                <a:ext uri="{FF2B5EF4-FFF2-40B4-BE49-F238E27FC236}">
                  <a16:creationId xmlns:a16="http://schemas.microsoft.com/office/drawing/2014/main" id="{39686201-E633-40FD-A80A-1E28AD52E3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93" name="Freeform 36">
              <a:extLst>
                <a:ext uri="{FF2B5EF4-FFF2-40B4-BE49-F238E27FC236}">
                  <a16:creationId xmlns:a16="http://schemas.microsoft.com/office/drawing/2014/main" id="{76A215C2-F590-4938-810B-F8A79366C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4" name="Freeform 37">
              <a:extLst>
                <a:ext uri="{FF2B5EF4-FFF2-40B4-BE49-F238E27FC236}">
                  <a16:creationId xmlns:a16="http://schemas.microsoft.com/office/drawing/2014/main" id="{85F418E7-330D-4002-8EC8-33C1A897FF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5" name="Freeform 38">
              <a:extLst>
                <a:ext uri="{FF2B5EF4-FFF2-40B4-BE49-F238E27FC236}">
                  <a16:creationId xmlns:a16="http://schemas.microsoft.com/office/drawing/2014/main" id="{8FFE669A-54C9-4436-9566-C5A90F16DB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97" name="Rectangle 96">
            <a:extLst>
              <a:ext uri="{FF2B5EF4-FFF2-40B4-BE49-F238E27FC236}">
                <a16:creationId xmlns:a16="http://schemas.microsoft.com/office/drawing/2014/main" id="{DE91395A-2D18-4AF6-A0AC-AAA7189FE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9" name="Freeform 11">
            <a:extLst>
              <a:ext uri="{FF2B5EF4-FFF2-40B4-BE49-F238E27FC236}">
                <a16:creationId xmlns:a16="http://schemas.microsoft.com/office/drawing/2014/main" id="{A57352BE-A213-4040-BE8E-D4A925AD9D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01" name="Rectangle 100">
            <a:extLst>
              <a:ext uri="{FF2B5EF4-FFF2-40B4-BE49-F238E27FC236}">
                <a16:creationId xmlns:a16="http://schemas.microsoft.com/office/drawing/2014/main" id="{B2EC7880-C5D9-40A8-A6B0-3198AD07AD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4619543" cy="6854038"/>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66D011D-A0D0-E54B-AA73-A8EE318BDC16}"/>
              </a:ext>
            </a:extLst>
          </p:cNvPr>
          <p:cNvSpPr>
            <a:spLocks noGrp="1"/>
          </p:cNvSpPr>
          <p:nvPr>
            <p:ph type="ctrTitle"/>
          </p:nvPr>
        </p:nvSpPr>
        <p:spPr>
          <a:xfrm>
            <a:off x="4904566" y="419014"/>
            <a:ext cx="7061292" cy="1291799"/>
          </a:xfrm>
          <a:scene3d>
            <a:camera prst="orthographicFront"/>
            <a:lightRig rig="sunset" dir="t">
              <a:rot lat="0" lon="0" rev="7200000"/>
            </a:lightRig>
          </a:scene3d>
        </p:spPr>
        <p:txBody>
          <a:bodyPr vert="horz" lIns="91440" tIns="45720" rIns="91440" bIns="45720" rtlCol="0" anchor="t">
            <a:noAutofit/>
          </a:bodyPr>
          <a:lstStyle/>
          <a:p>
            <a:pPr algn="ctr">
              <a:lnSpc>
                <a:spcPct val="90000"/>
              </a:lnSpc>
            </a:pPr>
            <a:r>
              <a:rPr lang="en-US" sz="4000" b="1" dirty="0">
                <a:solidFill>
                  <a:schemeClr val="accent1"/>
                </a:solidFill>
                <a:latin typeface="Calibri" panose="020F0502020204030204" pitchFamily="34" charset="0"/>
                <a:cs typeface="Calibri" panose="020F0502020204030204" pitchFamily="34" charset="0"/>
              </a:rPr>
              <a:t>Amazon Product Review</a:t>
            </a:r>
            <a:br>
              <a:rPr lang="en-US" sz="4000" b="1" dirty="0">
                <a:solidFill>
                  <a:schemeClr val="accent1"/>
                </a:solidFill>
                <a:latin typeface="Calibri" panose="020F0502020204030204" pitchFamily="34" charset="0"/>
                <a:cs typeface="Calibri" panose="020F0502020204030204" pitchFamily="34" charset="0"/>
              </a:rPr>
            </a:br>
            <a:r>
              <a:rPr lang="en-US" sz="4000" b="1" dirty="0">
                <a:solidFill>
                  <a:schemeClr val="accent1"/>
                </a:solidFill>
                <a:latin typeface="Calibri" panose="020F0502020204030204" pitchFamily="34" charset="0"/>
                <a:cs typeface="Calibri" panose="020F0502020204030204" pitchFamily="34" charset="0"/>
              </a:rPr>
              <a:t> Data Analysis</a:t>
            </a:r>
          </a:p>
        </p:txBody>
      </p:sp>
      <p:sp>
        <p:nvSpPr>
          <p:cNvPr id="3" name="Subtitle 2">
            <a:extLst>
              <a:ext uri="{FF2B5EF4-FFF2-40B4-BE49-F238E27FC236}">
                <a16:creationId xmlns:a16="http://schemas.microsoft.com/office/drawing/2014/main" id="{C93AEE1C-6890-094C-9520-FDE34C80363E}"/>
              </a:ext>
            </a:extLst>
          </p:cNvPr>
          <p:cNvSpPr>
            <a:spLocks noGrp="1"/>
          </p:cNvSpPr>
          <p:nvPr>
            <p:ph type="subTitle" idx="1"/>
          </p:nvPr>
        </p:nvSpPr>
        <p:spPr>
          <a:xfrm>
            <a:off x="458248" y="3048507"/>
            <a:ext cx="3970318" cy="3071326"/>
          </a:xfrm>
        </p:spPr>
        <p:txBody>
          <a:bodyPr vert="horz" lIns="91440" tIns="45720" rIns="91440" bIns="45720" rtlCol="0">
            <a:normAutofit/>
          </a:bodyPr>
          <a:lstStyle/>
          <a:p>
            <a:pPr algn="ctr">
              <a:lnSpc>
                <a:spcPct val="90000"/>
              </a:lnSpc>
            </a:pPr>
            <a:r>
              <a:rPr lang="en-US" sz="2800" b="1" dirty="0">
                <a:solidFill>
                  <a:schemeClr val="tx1">
                    <a:lumMod val="75000"/>
                    <a:lumOff val="25000"/>
                  </a:schemeClr>
                </a:solidFill>
                <a:latin typeface="Calibri" panose="020F0502020204030204" pitchFamily="34" charset="0"/>
                <a:cs typeface="Calibri" panose="020F0502020204030204" pitchFamily="34" charset="0"/>
              </a:rPr>
              <a:t> </a:t>
            </a:r>
            <a:r>
              <a:rPr lang="en-US" sz="2800" b="1" dirty="0">
                <a:solidFill>
                  <a:schemeClr val="accent1"/>
                </a:solidFill>
                <a:latin typeface="Calibri" panose="020F0502020204030204" pitchFamily="34" charset="0"/>
                <a:cs typeface="Calibri" panose="020F0502020204030204" pitchFamily="34" charset="0"/>
              </a:rPr>
              <a:t>GROUP 2</a:t>
            </a:r>
          </a:p>
          <a:p>
            <a:pPr>
              <a:lnSpc>
                <a:spcPct val="90000"/>
              </a:lnSpc>
              <a:buFont typeface="Wingdings 3" charset="2"/>
              <a:buChar char=""/>
            </a:pPr>
            <a:r>
              <a:rPr lang="en-US" sz="2600" b="1" dirty="0">
                <a:solidFill>
                  <a:schemeClr val="tx1">
                    <a:lumMod val="75000"/>
                    <a:lumOff val="25000"/>
                  </a:schemeClr>
                </a:solidFill>
                <a:latin typeface="Calibri" panose="020F0502020204030204" pitchFamily="34" charset="0"/>
                <a:cs typeface="Calibri" panose="020F0502020204030204" pitchFamily="34" charset="0"/>
              </a:rPr>
              <a:t>Jaydeep J </a:t>
            </a:r>
            <a:r>
              <a:rPr lang="en-US" sz="2600" b="1" dirty="0" err="1">
                <a:solidFill>
                  <a:schemeClr val="tx1">
                    <a:lumMod val="75000"/>
                    <a:lumOff val="25000"/>
                  </a:schemeClr>
                </a:solidFill>
                <a:latin typeface="Calibri" panose="020F0502020204030204" pitchFamily="34" charset="0"/>
                <a:cs typeface="Calibri" panose="020F0502020204030204" pitchFamily="34" charset="0"/>
              </a:rPr>
              <a:t>Chopde</a:t>
            </a:r>
            <a:r>
              <a:rPr lang="en-US" sz="2600" b="1" dirty="0">
                <a:solidFill>
                  <a:schemeClr val="tx1">
                    <a:lumMod val="75000"/>
                    <a:lumOff val="25000"/>
                  </a:schemeClr>
                </a:solidFill>
                <a:latin typeface="Calibri" panose="020F0502020204030204" pitchFamily="34" charset="0"/>
                <a:cs typeface="Calibri" panose="020F0502020204030204" pitchFamily="34" charset="0"/>
              </a:rPr>
              <a:t>                        </a:t>
            </a:r>
          </a:p>
          <a:p>
            <a:pPr>
              <a:lnSpc>
                <a:spcPct val="90000"/>
              </a:lnSpc>
              <a:buFont typeface="Wingdings 3" charset="2"/>
              <a:buChar char=""/>
            </a:pPr>
            <a:r>
              <a:rPr lang="en-US" sz="2600" b="1" dirty="0" err="1">
                <a:solidFill>
                  <a:schemeClr val="tx1">
                    <a:lumMod val="75000"/>
                    <a:lumOff val="25000"/>
                  </a:schemeClr>
                </a:solidFill>
                <a:latin typeface="Calibri" panose="020F0502020204030204" pitchFamily="34" charset="0"/>
                <a:cs typeface="Calibri" panose="020F0502020204030204" pitchFamily="34" charset="0"/>
              </a:rPr>
              <a:t>Maitri</a:t>
            </a:r>
            <a:r>
              <a:rPr lang="en-US" sz="2600" b="1" dirty="0">
                <a:solidFill>
                  <a:schemeClr val="tx1">
                    <a:lumMod val="75000"/>
                    <a:lumOff val="25000"/>
                  </a:schemeClr>
                </a:solidFill>
                <a:latin typeface="Calibri" panose="020F0502020204030204" pitchFamily="34" charset="0"/>
                <a:cs typeface="Calibri" panose="020F0502020204030204" pitchFamily="34" charset="0"/>
              </a:rPr>
              <a:t> S Shah</a:t>
            </a:r>
          </a:p>
          <a:p>
            <a:pPr>
              <a:lnSpc>
                <a:spcPct val="90000"/>
              </a:lnSpc>
              <a:buFont typeface="Wingdings 3" charset="2"/>
              <a:buChar char=""/>
            </a:pPr>
            <a:r>
              <a:rPr lang="en-US" sz="2600" b="1" dirty="0">
                <a:solidFill>
                  <a:schemeClr val="tx1">
                    <a:lumMod val="75000"/>
                    <a:lumOff val="25000"/>
                  </a:schemeClr>
                </a:solidFill>
                <a:latin typeface="Calibri" panose="020F0502020204030204" pitchFamily="34" charset="0"/>
                <a:cs typeface="Calibri" panose="020F0502020204030204" pitchFamily="34" charset="0"/>
              </a:rPr>
              <a:t>Monika Mishra                                 </a:t>
            </a:r>
          </a:p>
          <a:p>
            <a:pPr>
              <a:lnSpc>
                <a:spcPct val="90000"/>
              </a:lnSpc>
              <a:buFont typeface="Wingdings 3" charset="2"/>
              <a:buChar char=""/>
            </a:pPr>
            <a:r>
              <a:rPr lang="en-US" sz="2600" b="1" dirty="0">
                <a:solidFill>
                  <a:schemeClr val="tx1">
                    <a:lumMod val="75000"/>
                    <a:lumOff val="25000"/>
                  </a:schemeClr>
                </a:solidFill>
                <a:latin typeface="Calibri" panose="020F0502020204030204" pitchFamily="34" charset="0"/>
                <a:cs typeface="Calibri" panose="020F0502020204030204" pitchFamily="34" charset="0"/>
              </a:rPr>
              <a:t>Pankti N Parikh</a:t>
            </a:r>
          </a:p>
          <a:p>
            <a:pPr>
              <a:lnSpc>
                <a:spcPct val="90000"/>
              </a:lnSpc>
              <a:buFont typeface="Wingdings 3" charset="2"/>
              <a:buChar char=""/>
            </a:pPr>
            <a:r>
              <a:rPr lang="en-US" sz="2600" b="1" dirty="0" err="1">
                <a:solidFill>
                  <a:schemeClr val="tx1">
                    <a:lumMod val="75000"/>
                    <a:lumOff val="25000"/>
                  </a:schemeClr>
                </a:solidFill>
                <a:latin typeface="Calibri" panose="020F0502020204030204" pitchFamily="34" charset="0"/>
                <a:cs typeface="Calibri" panose="020F0502020204030204" pitchFamily="34" charset="0"/>
              </a:rPr>
              <a:t>Rakshith</a:t>
            </a:r>
            <a:r>
              <a:rPr lang="en-US" sz="2600" b="1" dirty="0">
                <a:solidFill>
                  <a:schemeClr val="tx1">
                    <a:lumMod val="75000"/>
                    <a:lumOff val="25000"/>
                  </a:schemeClr>
                </a:solidFill>
                <a:latin typeface="Calibri" panose="020F0502020204030204" pitchFamily="34" charset="0"/>
                <a:cs typeface="Calibri" panose="020F0502020204030204" pitchFamily="34" charset="0"/>
              </a:rPr>
              <a:t> Chandan </a:t>
            </a:r>
            <a:r>
              <a:rPr lang="en-US" sz="2600" b="1" dirty="0" err="1">
                <a:solidFill>
                  <a:schemeClr val="tx1">
                    <a:lumMod val="75000"/>
                    <a:lumOff val="25000"/>
                  </a:schemeClr>
                </a:solidFill>
                <a:latin typeface="Calibri" panose="020F0502020204030204" pitchFamily="34" charset="0"/>
                <a:cs typeface="Calibri" panose="020F0502020204030204" pitchFamily="34" charset="0"/>
              </a:rPr>
              <a:t>Babu</a:t>
            </a:r>
            <a:endParaRPr lang="en-US" sz="2600" b="1" dirty="0">
              <a:solidFill>
                <a:schemeClr val="tx1">
                  <a:lumMod val="75000"/>
                  <a:lumOff val="25000"/>
                </a:schemeClr>
              </a:solidFill>
              <a:latin typeface="Calibri" panose="020F0502020204030204" pitchFamily="34" charset="0"/>
              <a:cs typeface="Calibri" panose="020F0502020204030204" pitchFamily="34" charset="0"/>
            </a:endParaRPr>
          </a:p>
        </p:txBody>
      </p:sp>
      <p:sp>
        <p:nvSpPr>
          <p:cNvPr id="9" name="TextBox 8">
            <a:extLst>
              <a:ext uri="{FF2B5EF4-FFF2-40B4-BE49-F238E27FC236}">
                <a16:creationId xmlns:a16="http://schemas.microsoft.com/office/drawing/2014/main" id="{E2C2726A-46CF-7943-AFF4-2468A270265B}"/>
              </a:ext>
            </a:extLst>
          </p:cNvPr>
          <p:cNvSpPr txBox="1"/>
          <p:nvPr/>
        </p:nvSpPr>
        <p:spPr>
          <a:xfrm>
            <a:off x="4949687" y="1948070"/>
            <a:ext cx="184731" cy="369332"/>
          </a:xfrm>
          <a:prstGeom prst="rect">
            <a:avLst/>
          </a:prstGeom>
          <a:noFill/>
        </p:spPr>
        <p:txBody>
          <a:bodyPr wrap="none" rtlCol="0">
            <a:spAutoFit/>
          </a:bodyPr>
          <a:lstStyle/>
          <a:p>
            <a:endParaRPr lang="en-US" dirty="0"/>
          </a:p>
        </p:txBody>
      </p:sp>
      <p:pic>
        <p:nvPicPr>
          <p:cNvPr id="6" name="Picture 5" descr="A close up of a logo&#10;&#10;Description generated with high confidence">
            <a:extLst>
              <a:ext uri="{FF2B5EF4-FFF2-40B4-BE49-F238E27FC236}">
                <a16:creationId xmlns:a16="http://schemas.microsoft.com/office/drawing/2014/main" id="{4DB3E150-B8E2-4989-9124-C0A95A2752AA}"/>
              </a:ext>
            </a:extLst>
          </p:cNvPr>
          <p:cNvPicPr>
            <a:picLocks noChangeAspect="1"/>
          </p:cNvPicPr>
          <p:nvPr/>
        </p:nvPicPr>
        <p:blipFill rotWithShape="1">
          <a:blip r:embed="rId2"/>
          <a:srcRect b="5888"/>
          <a:stretch/>
        </p:blipFill>
        <p:spPr>
          <a:xfrm>
            <a:off x="6613172" y="1762064"/>
            <a:ext cx="4182238" cy="3757521"/>
          </a:xfrm>
          <a:prstGeom prst="rect">
            <a:avLst/>
          </a:prstGeom>
        </p:spPr>
      </p:pic>
      <p:sp>
        <p:nvSpPr>
          <p:cNvPr id="7" name="TextBox 6">
            <a:extLst>
              <a:ext uri="{FF2B5EF4-FFF2-40B4-BE49-F238E27FC236}">
                <a16:creationId xmlns:a16="http://schemas.microsoft.com/office/drawing/2014/main" id="{FA32449C-4292-48B6-8132-299823512147}"/>
              </a:ext>
            </a:extLst>
          </p:cNvPr>
          <p:cNvSpPr txBox="1"/>
          <p:nvPr/>
        </p:nvSpPr>
        <p:spPr>
          <a:xfrm>
            <a:off x="7091444" y="5772631"/>
            <a:ext cx="3402674" cy="1107996"/>
          </a:xfrm>
          <a:prstGeom prst="rect">
            <a:avLst/>
          </a:prstGeom>
          <a:noFill/>
        </p:spPr>
        <p:txBody>
          <a:bodyPr wrap="square" rtlCol="0">
            <a:spAutoFit/>
          </a:bodyPr>
          <a:lstStyle/>
          <a:p>
            <a:pPr algn="ctr"/>
            <a:r>
              <a:rPr lang="en-US" sz="2400" b="1" dirty="0">
                <a:solidFill>
                  <a:schemeClr val="bg2"/>
                </a:solidFill>
                <a:latin typeface="Calibri" panose="020F0502020204030204" pitchFamily="34" charset="0"/>
                <a:cs typeface="Calibri" panose="020F0502020204030204" pitchFamily="34" charset="0"/>
              </a:rPr>
              <a:t>  Under the guidance of </a:t>
            </a:r>
          </a:p>
          <a:p>
            <a:pPr algn="ctr"/>
            <a:r>
              <a:rPr lang="en-US" sz="2400" b="1" dirty="0">
                <a:solidFill>
                  <a:schemeClr val="bg2"/>
                </a:solidFill>
                <a:latin typeface="Calibri" panose="020F0502020204030204" pitchFamily="34" charset="0"/>
                <a:cs typeface="Calibri" panose="020F0502020204030204" pitchFamily="34" charset="0"/>
              </a:rPr>
              <a:t> Dr. </a:t>
            </a:r>
            <a:r>
              <a:rPr lang="en-US" sz="2400" b="1" dirty="0" err="1">
                <a:solidFill>
                  <a:schemeClr val="bg2"/>
                </a:solidFill>
                <a:latin typeface="Calibri" panose="020F0502020204030204" pitchFamily="34" charset="0"/>
                <a:cs typeface="Calibri" panose="020F0502020204030204" pitchFamily="34" charset="0"/>
              </a:rPr>
              <a:t>Jongwook</a:t>
            </a:r>
            <a:r>
              <a:rPr lang="en-US" sz="2400" b="1" dirty="0">
                <a:solidFill>
                  <a:schemeClr val="bg2"/>
                </a:solidFill>
                <a:latin typeface="Calibri" panose="020F0502020204030204" pitchFamily="34" charset="0"/>
                <a:cs typeface="Calibri" panose="020F0502020204030204" pitchFamily="34" charset="0"/>
              </a:rPr>
              <a:t> Woo</a:t>
            </a:r>
          </a:p>
          <a:p>
            <a:endParaRPr lang="en-US" dirty="0"/>
          </a:p>
        </p:txBody>
      </p:sp>
      <p:pic>
        <p:nvPicPr>
          <p:cNvPr id="41" name="Picture 40" descr="Y al final, lo compras en Amazon | Consultoría artesana en red">
            <a:extLst>
              <a:ext uri="{FF2B5EF4-FFF2-40B4-BE49-F238E27FC236}">
                <a16:creationId xmlns:a16="http://schemas.microsoft.com/office/drawing/2014/main" id="{4F140A40-F548-4B39-ACD0-EC486FA2AD10}"/>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142555" y="435299"/>
            <a:ext cx="2413000" cy="2095500"/>
          </a:xfrm>
          <a:prstGeom prst="rect">
            <a:avLst/>
          </a:prstGeom>
        </p:spPr>
      </p:pic>
    </p:spTree>
    <p:extLst>
      <p:ext uri="{BB962C8B-B14F-4D97-AF65-F5344CB8AC3E}">
        <p14:creationId xmlns:p14="http://schemas.microsoft.com/office/powerpoint/2010/main" val="15835167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7C489C1-8E6D-406A-B74B-56A57BF050FB}"/>
              </a:ext>
            </a:extLst>
          </p:cNvPr>
          <p:cNvSpPr>
            <a:spLocks noGrp="1"/>
          </p:cNvSpPr>
          <p:nvPr>
            <p:ph type="title"/>
          </p:nvPr>
        </p:nvSpPr>
        <p:spPr>
          <a:xfrm>
            <a:off x="1636712" y="664981"/>
            <a:ext cx="10820400" cy="1293028"/>
          </a:xfrm>
        </p:spPr>
        <p:txBody>
          <a:bodyPr>
            <a:normAutofit/>
          </a:bodyPr>
          <a:lstStyle/>
          <a:p>
            <a:pPr algn="l"/>
            <a:r>
              <a:rPr lang="en-US" sz="2800" b="1" dirty="0">
                <a:solidFill>
                  <a:srgbClr val="C00000"/>
                </a:solidFill>
              </a:rPr>
              <a:t>Total review count by country</a:t>
            </a:r>
          </a:p>
        </p:txBody>
      </p:sp>
      <p:pic>
        <p:nvPicPr>
          <p:cNvPr id="7" name="Content Placeholder 6" descr="A picture containing screenshot&#13;&#10;&#13;&#10;Description automatically generated">
            <a:extLst>
              <a:ext uri="{FF2B5EF4-FFF2-40B4-BE49-F238E27FC236}">
                <a16:creationId xmlns:a16="http://schemas.microsoft.com/office/drawing/2014/main" id="{0399E963-D717-594F-A6E4-20201C0ED0FE}"/>
              </a:ext>
            </a:extLst>
          </p:cNvPr>
          <p:cNvPicPr>
            <a:picLocks noGrp="1" noChangeAspect="1"/>
          </p:cNvPicPr>
          <p:nvPr>
            <p:ph idx="1"/>
          </p:nvPr>
        </p:nvPicPr>
        <p:blipFill>
          <a:blip r:embed="rId2"/>
          <a:stretch>
            <a:fillRect/>
          </a:stretch>
        </p:blipFill>
        <p:spPr>
          <a:xfrm>
            <a:off x="1916483" y="1628383"/>
            <a:ext cx="8755692" cy="4564635"/>
          </a:xfrm>
        </p:spPr>
      </p:pic>
    </p:spTree>
    <p:extLst>
      <p:ext uri="{BB962C8B-B14F-4D97-AF65-F5344CB8AC3E}">
        <p14:creationId xmlns:p14="http://schemas.microsoft.com/office/powerpoint/2010/main" val="37720973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F0F5A0-B1A5-B94E-A6B0-7BA4FCE94389}"/>
              </a:ext>
            </a:extLst>
          </p:cNvPr>
          <p:cNvSpPr>
            <a:spLocks noGrp="1"/>
          </p:cNvSpPr>
          <p:nvPr>
            <p:ph type="title"/>
          </p:nvPr>
        </p:nvSpPr>
        <p:spPr>
          <a:xfrm>
            <a:off x="1636712" y="664981"/>
            <a:ext cx="10820400" cy="1293028"/>
          </a:xfrm>
        </p:spPr>
        <p:txBody>
          <a:bodyPr>
            <a:normAutofit/>
          </a:bodyPr>
          <a:lstStyle/>
          <a:p>
            <a:pPr algn="l"/>
            <a:r>
              <a:rPr lang="en-US" sz="2800" b="1" dirty="0">
                <a:solidFill>
                  <a:srgbClr val="C00000"/>
                </a:solidFill>
              </a:rPr>
              <a:t>Count of reviews by country</a:t>
            </a:r>
          </a:p>
        </p:txBody>
      </p:sp>
      <p:pic>
        <p:nvPicPr>
          <p:cNvPr id="7" name="Content Placeholder 6">
            <a:extLst>
              <a:ext uri="{FF2B5EF4-FFF2-40B4-BE49-F238E27FC236}">
                <a16:creationId xmlns:a16="http://schemas.microsoft.com/office/drawing/2014/main" id="{3B1AE566-5B1C-7A48-BDC9-E72F1B620032}"/>
              </a:ext>
            </a:extLst>
          </p:cNvPr>
          <p:cNvPicPr>
            <a:picLocks noGrp="1" noChangeAspect="1"/>
          </p:cNvPicPr>
          <p:nvPr>
            <p:ph idx="1"/>
          </p:nvPr>
        </p:nvPicPr>
        <p:blipFill>
          <a:blip r:embed="rId2"/>
          <a:stretch>
            <a:fillRect/>
          </a:stretch>
        </p:blipFill>
        <p:spPr>
          <a:xfrm>
            <a:off x="2054269" y="1540701"/>
            <a:ext cx="9256734" cy="4652318"/>
          </a:xfrm>
        </p:spPr>
      </p:pic>
    </p:spTree>
    <p:extLst>
      <p:ext uri="{BB962C8B-B14F-4D97-AF65-F5344CB8AC3E}">
        <p14:creationId xmlns:p14="http://schemas.microsoft.com/office/powerpoint/2010/main" val="5646813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D9B6B7E-FBEE-465E-BD26-AC452F70B816}"/>
              </a:ext>
            </a:extLst>
          </p:cNvPr>
          <p:cNvSpPr>
            <a:spLocks noGrp="1"/>
          </p:cNvSpPr>
          <p:nvPr>
            <p:ph type="title"/>
          </p:nvPr>
        </p:nvSpPr>
        <p:spPr>
          <a:xfrm>
            <a:off x="1640156" y="624110"/>
            <a:ext cx="8911687" cy="1280890"/>
          </a:xfrm>
        </p:spPr>
        <p:txBody>
          <a:bodyPr/>
          <a:lstStyle/>
          <a:p>
            <a:r>
              <a:rPr lang="en-US" b="1" dirty="0">
                <a:solidFill>
                  <a:srgbClr val="C00000"/>
                </a:solidFill>
              </a:rPr>
              <a:t>Least Rated Product</a:t>
            </a:r>
            <a:endParaRPr lang="en-US" dirty="0"/>
          </a:p>
        </p:txBody>
      </p:sp>
      <p:sp>
        <p:nvSpPr>
          <p:cNvPr id="7" name="TextBox 6">
            <a:extLst>
              <a:ext uri="{FF2B5EF4-FFF2-40B4-BE49-F238E27FC236}">
                <a16:creationId xmlns:a16="http://schemas.microsoft.com/office/drawing/2014/main" id="{665B1AF5-8104-4F17-892A-3001D79C4600}"/>
              </a:ext>
            </a:extLst>
          </p:cNvPr>
          <p:cNvSpPr txBox="1"/>
          <p:nvPr/>
        </p:nvSpPr>
        <p:spPr>
          <a:xfrm>
            <a:off x="4139382" y="4537929"/>
            <a:ext cx="6272980" cy="1908215"/>
          </a:xfrm>
          <a:prstGeom prst="rect">
            <a:avLst/>
          </a:prstGeom>
          <a:noFill/>
        </p:spPr>
        <p:txBody>
          <a:bodyPr wrap="square" rtlCol="0">
            <a:spAutoFit/>
          </a:bodyPr>
          <a:lstStyle/>
          <a:p>
            <a:pPr marL="285750" indent="-285750">
              <a:buFont typeface="Arial" panose="020B0604020202020204" pitchFamily="34" charset="0"/>
              <a:buChar char="•"/>
            </a:pPr>
            <a:r>
              <a:rPr lang="en-US" sz="2000" b="1" dirty="0">
                <a:solidFill>
                  <a:schemeClr val="accent1">
                    <a:lumMod val="75000"/>
                  </a:schemeClr>
                </a:solidFill>
              </a:rPr>
              <a:t>Only Product with at least 50 review were considered</a:t>
            </a:r>
          </a:p>
          <a:p>
            <a:endParaRPr lang="en-US" sz="2000" b="1" dirty="0">
              <a:solidFill>
                <a:schemeClr val="accent1">
                  <a:lumMod val="75000"/>
                </a:schemeClr>
              </a:solidFill>
            </a:endParaRPr>
          </a:p>
          <a:p>
            <a:pPr marL="285750" indent="-285750">
              <a:buFont typeface="Arial" panose="020B0604020202020204" pitchFamily="34" charset="0"/>
              <a:buChar char="•"/>
            </a:pPr>
            <a:r>
              <a:rPr lang="en-US" sz="2000" b="1" dirty="0">
                <a:solidFill>
                  <a:schemeClr val="accent1">
                    <a:lumMod val="75000"/>
                  </a:schemeClr>
                </a:solidFill>
              </a:rPr>
              <a:t>The least rated product is at 1.48</a:t>
            </a:r>
          </a:p>
          <a:p>
            <a:endParaRPr lang="en-US" sz="2000" b="1" dirty="0">
              <a:solidFill>
                <a:schemeClr val="accent1">
                  <a:lumMod val="75000"/>
                </a:schemeClr>
              </a:solidFill>
            </a:endParaRPr>
          </a:p>
          <a:p>
            <a:pPr marL="285750" indent="-285750">
              <a:buFont typeface="Arial" panose="020B0604020202020204" pitchFamily="34" charset="0"/>
              <a:buChar char="•"/>
            </a:pPr>
            <a:endParaRPr lang="en-US" dirty="0"/>
          </a:p>
        </p:txBody>
      </p:sp>
      <p:pic>
        <p:nvPicPr>
          <p:cNvPr id="8" name="Picture 7">
            <a:extLst>
              <a:ext uri="{FF2B5EF4-FFF2-40B4-BE49-F238E27FC236}">
                <a16:creationId xmlns:a16="http://schemas.microsoft.com/office/drawing/2014/main" id="{350AADB7-6FD8-4FF1-A196-6C9FB48F96BF}"/>
              </a:ext>
            </a:extLst>
          </p:cNvPr>
          <p:cNvPicPr/>
          <p:nvPr/>
        </p:nvPicPr>
        <p:blipFill>
          <a:blip r:embed="rId2"/>
          <a:stretch>
            <a:fillRect/>
          </a:stretch>
        </p:blipFill>
        <p:spPr>
          <a:xfrm>
            <a:off x="381000" y="1905000"/>
            <a:ext cx="11653684" cy="2164445"/>
          </a:xfrm>
          <a:prstGeom prst="rect">
            <a:avLst/>
          </a:prstGeom>
        </p:spPr>
      </p:pic>
    </p:spTree>
    <p:extLst>
      <p:ext uri="{BB962C8B-B14F-4D97-AF65-F5344CB8AC3E}">
        <p14:creationId xmlns:p14="http://schemas.microsoft.com/office/powerpoint/2010/main" val="272590251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BC8CEE8-DDEF-4F70-B98B-8EAAF6CF6351}"/>
              </a:ext>
            </a:extLst>
          </p:cNvPr>
          <p:cNvSpPr>
            <a:spLocks noGrp="1"/>
          </p:cNvSpPr>
          <p:nvPr>
            <p:ph type="title"/>
          </p:nvPr>
        </p:nvSpPr>
        <p:spPr>
          <a:xfrm>
            <a:off x="1757182" y="624110"/>
            <a:ext cx="8911687" cy="1280890"/>
          </a:xfrm>
        </p:spPr>
        <p:txBody>
          <a:bodyPr/>
          <a:lstStyle/>
          <a:p>
            <a:r>
              <a:rPr lang="en-US" b="1" dirty="0">
                <a:solidFill>
                  <a:srgbClr val="C00000"/>
                </a:solidFill>
              </a:rPr>
              <a:t>Common Words used in comments</a:t>
            </a:r>
            <a:endParaRPr lang="en-US" dirty="0"/>
          </a:p>
        </p:txBody>
      </p:sp>
      <p:sp>
        <p:nvSpPr>
          <p:cNvPr id="4" name="Text Placeholder 3">
            <a:extLst>
              <a:ext uri="{FF2B5EF4-FFF2-40B4-BE49-F238E27FC236}">
                <a16:creationId xmlns:a16="http://schemas.microsoft.com/office/drawing/2014/main" id="{6117A6DA-EC8D-4071-9E27-EBCA2DD1D555}"/>
              </a:ext>
            </a:extLst>
          </p:cNvPr>
          <p:cNvSpPr>
            <a:spLocks noGrp="1"/>
          </p:cNvSpPr>
          <p:nvPr>
            <p:ph type="body" idx="1"/>
          </p:nvPr>
        </p:nvSpPr>
        <p:spPr>
          <a:xfrm>
            <a:off x="1757182" y="1981718"/>
            <a:ext cx="3325191" cy="576262"/>
          </a:xfrm>
        </p:spPr>
        <p:txBody>
          <a:bodyPr/>
          <a:lstStyle/>
          <a:p>
            <a:r>
              <a:rPr lang="en-US" b="1" dirty="0">
                <a:solidFill>
                  <a:srgbClr val="C00000"/>
                </a:solidFill>
              </a:rPr>
              <a:t>     Bigrams </a:t>
            </a:r>
            <a:endParaRPr lang="en-US" dirty="0"/>
          </a:p>
        </p:txBody>
      </p:sp>
      <p:sp>
        <p:nvSpPr>
          <p:cNvPr id="6" name="Text Placeholder 5">
            <a:extLst>
              <a:ext uri="{FF2B5EF4-FFF2-40B4-BE49-F238E27FC236}">
                <a16:creationId xmlns:a16="http://schemas.microsoft.com/office/drawing/2014/main" id="{9853573F-1635-4A97-9AEB-772B88AE7B2E}"/>
              </a:ext>
            </a:extLst>
          </p:cNvPr>
          <p:cNvSpPr>
            <a:spLocks noGrp="1"/>
          </p:cNvSpPr>
          <p:nvPr>
            <p:ph type="body" sz="quarter" idx="3"/>
          </p:nvPr>
        </p:nvSpPr>
        <p:spPr>
          <a:xfrm>
            <a:off x="8180439" y="1969475"/>
            <a:ext cx="3325191" cy="576262"/>
          </a:xfrm>
        </p:spPr>
        <p:txBody>
          <a:bodyPr/>
          <a:lstStyle/>
          <a:p>
            <a:r>
              <a:rPr lang="en-US" b="1" dirty="0">
                <a:solidFill>
                  <a:srgbClr val="C00000"/>
                </a:solidFill>
              </a:rPr>
              <a:t>Trigram</a:t>
            </a:r>
            <a:endParaRPr lang="en-US" dirty="0"/>
          </a:p>
        </p:txBody>
      </p:sp>
      <p:pic>
        <p:nvPicPr>
          <p:cNvPr id="9" name="Content Placeholder 8">
            <a:extLst>
              <a:ext uri="{FF2B5EF4-FFF2-40B4-BE49-F238E27FC236}">
                <a16:creationId xmlns:a16="http://schemas.microsoft.com/office/drawing/2014/main" id="{000C898C-B561-4154-9C26-B0F8DF5B49BC}"/>
              </a:ext>
            </a:extLst>
          </p:cNvPr>
          <p:cNvPicPr>
            <a:picLocks noGrp="1" noChangeAspect="1"/>
          </p:cNvPicPr>
          <p:nvPr>
            <p:ph sz="quarter" idx="4"/>
          </p:nvPr>
        </p:nvPicPr>
        <p:blipFill>
          <a:blip r:embed="rId2"/>
          <a:stretch>
            <a:fillRect/>
          </a:stretch>
        </p:blipFill>
        <p:spPr>
          <a:xfrm>
            <a:off x="6321425" y="2634699"/>
            <a:ext cx="5516614" cy="2390774"/>
          </a:xfrm>
          <a:prstGeom prst="rect">
            <a:avLst/>
          </a:prstGeom>
        </p:spPr>
      </p:pic>
      <p:pic>
        <p:nvPicPr>
          <p:cNvPr id="8" name="Content Placeholder 7">
            <a:extLst>
              <a:ext uri="{FF2B5EF4-FFF2-40B4-BE49-F238E27FC236}">
                <a16:creationId xmlns:a16="http://schemas.microsoft.com/office/drawing/2014/main" id="{A5DD29B8-85C7-4077-A524-D2AD4C092FFF}"/>
              </a:ext>
            </a:extLst>
          </p:cNvPr>
          <p:cNvPicPr>
            <a:picLocks noGrp="1"/>
          </p:cNvPicPr>
          <p:nvPr>
            <p:ph sz="half" idx="2"/>
          </p:nvPr>
        </p:nvPicPr>
        <p:blipFill>
          <a:blip r:embed="rId3"/>
          <a:stretch>
            <a:fillRect/>
          </a:stretch>
        </p:blipFill>
        <p:spPr>
          <a:xfrm>
            <a:off x="503237" y="2634698"/>
            <a:ext cx="5591175" cy="2390775"/>
          </a:xfrm>
          <a:prstGeom prst="rect">
            <a:avLst/>
          </a:prstGeom>
        </p:spPr>
      </p:pic>
      <p:sp>
        <p:nvSpPr>
          <p:cNvPr id="11" name="Rectangle 10">
            <a:extLst>
              <a:ext uri="{FF2B5EF4-FFF2-40B4-BE49-F238E27FC236}">
                <a16:creationId xmlns:a16="http://schemas.microsoft.com/office/drawing/2014/main" id="{2FE18CA3-FE72-45A4-8BA5-54D9006DDFDF}"/>
              </a:ext>
            </a:extLst>
          </p:cNvPr>
          <p:cNvSpPr/>
          <p:nvPr/>
        </p:nvSpPr>
        <p:spPr>
          <a:xfrm>
            <a:off x="2910349" y="5719799"/>
            <a:ext cx="6096000" cy="861774"/>
          </a:xfrm>
          <a:prstGeom prst="rect">
            <a:avLst/>
          </a:prstGeom>
        </p:spPr>
        <p:txBody>
          <a:bodyPr>
            <a:spAutoFit/>
          </a:bodyPr>
          <a:lstStyle/>
          <a:p>
            <a:pPr marL="285750" indent="-285750">
              <a:buFont typeface="Arial" panose="020B0604020202020204" pitchFamily="34" charset="0"/>
              <a:buChar char="•"/>
            </a:pPr>
            <a:r>
              <a:rPr lang="en-US" b="1" dirty="0">
                <a:solidFill>
                  <a:schemeClr val="accent1">
                    <a:lumMod val="75000"/>
                  </a:schemeClr>
                </a:solidFill>
              </a:rPr>
              <a:t>The most common phrase is “</a:t>
            </a:r>
            <a:r>
              <a:rPr lang="en-US" sz="3200" b="1" dirty="0">
                <a:solidFill>
                  <a:schemeClr val="accent1">
                    <a:lumMod val="75000"/>
                  </a:schemeClr>
                </a:solidFill>
              </a:rPr>
              <a:t>waste of</a:t>
            </a:r>
            <a:r>
              <a:rPr lang="en-US" b="1" dirty="0">
                <a:solidFill>
                  <a:schemeClr val="accent1">
                    <a:lumMod val="75000"/>
                  </a:schemeClr>
                </a:solidFill>
              </a:rPr>
              <a:t>”.</a:t>
            </a:r>
          </a:p>
          <a:p>
            <a:pPr marL="285750" indent="-285750">
              <a:buFont typeface="Arial" panose="020B0604020202020204" pitchFamily="34" charset="0"/>
              <a:buChar char="•"/>
            </a:pPr>
            <a:endParaRPr lang="en-US" b="1" dirty="0">
              <a:solidFill>
                <a:schemeClr val="accent1">
                  <a:lumMod val="75000"/>
                </a:schemeClr>
              </a:solidFill>
            </a:endParaRPr>
          </a:p>
        </p:txBody>
      </p:sp>
    </p:spTree>
    <p:extLst>
      <p:ext uri="{BB962C8B-B14F-4D97-AF65-F5344CB8AC3E}">
        <p14:creationId xmlns:p14="http://schemas.microsoft.com/office/powerpoint/2010/main" val="42119565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53E5-7827-7240-B6C2-9D8226257B3F}"/>
              </a:ext>
            </a:extLst>
          </p:cNvPr>
          <p:cNvSpPr>
            <a:spLocks noGrp="1"/>
          </p:cNvSpPr>
          <p:nvPr>
            <p:ph type="title"/>
          </p:nvPr>
        </p:nvSpPr>
        <p:spPr>
          <a:xfrm>
            <a:off x="1569554" y="758152"/>
            <a:ext cx="10801351" cy="1225826"/>
          </a:xfrm>
        </p:spPr>
        <p:txBody>
          <a:bodyPr>
            <a:normAutofit/>
          </a:bodyPr>
          <a:lstStyle/>
          <a:p>
            <a:r>
              <a:rPr lang="en-US" sz="2800" b="1" dirty="0" err="1">
                <a:solidFill>
                  <a:srgbClr val="C00000"/>
                </a:solidFill>
              </a:rPr>
              <a:t>Inights</a:t>
            </a:r>
            <a:r>
              <a:rPr lang="en-US" sz="2800" b="1" dirty="0">
                <a:solidFill>
                  <a:srgbClr val="C00000"/>
                </a:solidFill>
              </a:rPr>
              <a:t> of the Sentiment Analysis</a:t>
            </a:r>
          </a:p>
        </p:txBody>
      </p:sp>
      <p:sp>
        <p:nvSpPr>
          <p:cNvPr id="4" name="Content Placeholder 3">
            <a:extLst>
              <a:ext uri="{FF2B5EF4-FFF2-40B4-BE49-F238E27FC236}">
                <a16:creationId xmlns:a16="http://schemas.microsoft.com/office/drawing/2014/main" id="{58D84C14-D6FE-4E96-B18F-1B9E68578F3D}"/>
              </a:ext>
            </a:extLst>
          </p:cNvPr>
          <p:cNvSpPr>
            <a:spLocks noGrp="1"/>
          </p:cNvSpPr>
          <p:nvPr>
            <p:ph idx="1"/>
          </p:nvPr>
        </p:nvSpPr>
        <p:spPr>
          <a:xfrm>
            <a:off x="497838" y="1634398"/>
            <a:ext cx="5676820" cy="3777622"/>
          </a:xfrm>
        </p:spPr>
        <p:txBody>
          <a:bodyPr>
            <a:normAutofit/>
          </a:bodyPr>
          <a:lstStyle/>
          <a:p>
            <a:pPr marL="0" indent="0">
              <a:buNone/>
            </a:pPr>
            <a:r>
              <a:rPr lang="en-US" sz="2800" b="1" u="sng" dirty="0">
                <a:solidFill>
                  <a:schemeClr val="accent5"/>
                </a:solidFill>
              </a:rPr>
              <a:t>Problems</a:t>
            </a:r>
          </a:p>
          <a:p>
            <a:r>
              <a:rPr lang="en-US" sz="2800" b="1" dirty="0">
                <a:solidFill>
                  <a:srgbClr val="FF7C00"/>
                </a:solidFill>
              </a:rPr>
              <a:t>Misleading Description</a:t>
            </a:r>
          </a:p>
          <a:p>
            <a:r>
              <a:rPr lang="en-US" sz="2800" b="1" dirty="0">
                <a:solidFill>
                  <a:srgbClr val="FF7C00"/>
                </a:solidFill>
              </a:rPr>
              <a:t>No free choice for streaming.</a:t>
            </a:r>
          </a:p>
          <a:p>
            <a:r>
              <a:rPr lang="en-US" sz="2800" b="1" dirty="0">
                <a:solidFill>
                  <a:srgbClr val="FF7C00"/>
                </a:solidFill>
              </a:rPr>
              <a:t>No Support for local channels</a:t>
            </a:r>
          </a:p>
        </p:txBody>
      </p:sp>
      <p:sp>
        <p:nvSpPr>
          <p:cNvPr id="6" name="Content Placeholder 3">
            <a:extLst>
              <a:ext uri="{FF2B5EF4-FFF2-40B4-BE49-F238E27FC236}">
                <a16:creationId xmlns:a16="http://schemas.microsoft.com/office/drawing/2014/main" id="{82481A17-DA74-498E-8F25-884DBB2A7583}"/>
              </a:ext>
            </a:extLst>
          </p:cNvPr>
          <p:cNvSpPr txBox="1">
            <a:spLocks/>
          </p:cNvSpPr>
          <p:nvPr/>
        </p:nvSpPr>
        <p:spPr>
          <a:xfrm>
            <a:off x="6263148" y="4211037"/>
            <a:ext cx="5676820" cy="377762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Font typeface="Wingdings 3" charset="2"/>
              <a:buNone/>
            </a:pPr>
            <a:r>
              <a:rPr lang="en-US" sz="2800" b="1" u="sng" dirty="0">
                <a:solidFill>
                  <a:schemeClr val="accent5"/>
                </a:solidFill>
              </a:rPr>
              <a:t>Solution</a:t>
            </a:r>
          </a:p>
          <a:p>
            <a:r>
              <a:rPr lang="en-US" sz="2800" b="1" dirty="0">
                <a:solidFill>
                  <a:srgbClr val="FF7C00"/>
                </a:solidFill>
              </a:rPr>
              <a:t>Proper </a:t>
            </a:r>
            <a:r>
              <a:rPr lang="en-US" sz="2800" b="1" dirty="0" err="1">
                <a:solidFill>
                  <a:srgbClr val="FF7C00"/>
                </a:solidFill>
              </a:rPr>
              <a:t>discription</a:t>
            </a:r>
            <a:r>
              <a:rPr lang="en-US" sz="2800" b="1" dirty="0">
                <a:solidFill>
                  <a:srgbClr val="FF7C00"/>
                </a:solidFill>
              </a:rPr>
              <a:t>.</a:t>
            </a:r>
          </a:p>
          <a:p>
            <a:r>
              <a:rPr lang="en-US" sz="2800" b="1" dirty="0">
                <a:solidFill>
                  <a:srgbClr val="FF7C00"/>
                </a:solidFill>
              </a:rPr>
              <a:t>Addition streaming service.</a:t>
            </a:r>
          </a:p>
          <a:p>
            <a:r>
              <a:rPr lang="en-US" sz="2800" b="1" dirty="0">
                <a:solidFill>
                  <a:srgbClr val="FF7C00"/>
                </a:solidFill>
              </a:rPr>
              <a:t>Support for local channels.</a:t>
            </a:r>
          </a:p>
        </p:txBody>
      </p:sp>
    </p:spTree>
    <p:extLst>
      <p:ext uri="{BB962C8B-B14F-4D97-AF65-F5344CB8AC3E}">
        <p14:creationId xmlns:p14="http://schemas.microsoft.com/office/powerpoint/2010/main" val="187217921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280FD-72E7-F141-ADF2-CB6DC430A775}"/>
              </a:ext>
            </a:extLst>
          </p:cNvPr>
          <p:cNvSpPr>
            <a:spLocks noGrp="1"/>
          </p:cNvSpPr>
          <p:nvPr>
            <p:ph type="title"/>
          </p:nvPr>
        </p:nvSpPr>
        <p:spPr>
          <a:xfrm>
            <a:off x="1075275" y="652223"/>
            <a:ext cx="10699281" cy="1293028"/>
          </a:xfrm>
        </p:spPr>
        <p:txBody>
          <a:bodyPr>
            <a:normAutofit/>
          </a:bodyPr>
          <a:lstStyle/>
          <a:p>
            <a:pPr algn="ctr"/>
            <a:r>
              <a:rPr lang="en-US" sz="3200" b="1" dirty="0">
                <a:solidFill>
                  <a:schemeClr val="accent1"/>
                </a:solidFill>
              </a:rPr>
              <a:t>Distribution of overall ratings of amazon products</a:t>
            </a:r>
            <a:endParaRPr lang="en-US" sz="3200" dirty="0">
              <a:solidFill>
                <a:schemeClr val="accent1"/>
              </a:solidFill>
            </a:endParaRPr>
          </a:p>
        </p:txBody>
      </p:sp>
      <p:pic>
        <p:nvPicPr>
          <p:cNvPr id="7" name="Content Placeholder 6">
            <a:extLst>
              <a:ext uri="{FF2B5EF4-FFF2-40B4-BE49-F238E27FC236}">
                <a16:creationId xmlns:a16="http://schemas.microsoft.com/office/drawing/2014/main" id="{9BD9C814-8FB4-DD43-983B-FA18524249F9}"/>
              </a:ext>
            </a:extLst>
          </p:cNvPr>
          <p:cNvPicPr>
            <a:picLocks noGrp="1" noChangeAspect="1"/>
          </p:cNvPicPr>
          <p:nvPr>
            <p:ph idx="1"/>
          </p:nvPr>
        </p:nvPicPr>
        <p:blipFill>
          <a:blip r:embed="rId2"/>
          <a:stretch>
            <a:fillRect/>
          </a:stretch>
        </p:blipFill>
        <p:spPr>
          <a:xfrm>
            <a:off x="1689100" y="1480930"/>
            <a:ext cx="9631570" cy="44309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604727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27A489-05DF-904F-A13E-19100891214C}"/>
              </a:ext>
            </a:extLst>
          </p:cNvPr>
          <p:cNvSpPr>
            <a:spLocks noGrp="1"/>
          </p:cNvSpPr>
          <p:nvPr>
            <p:ph type="title"/>
          </p:nvPr>
        </p:nvSpPr>
        <p:spPr>
          <a:xfrm>
            <a:off x="1583636" y="763433"/>
            <a:ext cx="10777330" cy="1293028"/>
          </a:xfrm>
        </p:spPr>
        <p:txBody>
          <a:bodyPr>
            <a:normAutofit/>
          </a:bodyPr>
          <a:lstStyle/>
          <a:p>
            <a:r>
              <a:rPr lang="en-US" sz="2800" b="1" dirty="0">
                <a:solidFill>
                  <a:schemeClr val="accent1"/>
                </a:solidFill>
                <a:latin typeface="Calibri" panose="020F0502020204030204" pitchFamily="34" charset="0"/>
                <a:cs typeface="Calibri" panose="020F0502020204030204" pitchFamily="34" charset="0"/>
              </a:rPr>
              <a:t>Number of reviews given by unique users over 10 years</a:t>
            </a:r>
          </a:p>
        </p:txBody>
      </p:sp>
      <p:pic>
        <p:nvPicPr>
          <p:cNvPr id="5" name="Content Placeholder 4">
            <a:extLst>
              <a:ext uri="{FF2B5EF4-FFF2-40B4-BE49-F238E27FC236}">
                <a16:creationId xmlns:a16="http://schemas.microsoft.com/office/drawing/2014/main" id="{CBC7E0E5-D6EC-904F-A6B9-08C571B79380}"/>
              </a:ext>
            </a:extLst>
          </p:cNvPr>
          <p:cNvPicPr>
            <a:picLocks noGrp="1" noChangeAspect="1"/>
          </p:cNvPicPr>
          <p:nvPr>
            <p:ph idx="1"/>
          </p:nvPr>
        </p:nvPicPr>
        <p:blipFill>
          <a:blip r:embed="rId2"/>
          <a:stretch>
            <a:fillRect/>
          </a:stretch>
        </p:blipFill>
        <p:spPr>
          <a:xfrm>
            <a:off x="1500809" y="1461052"/>
            <a:ext cx="9047897" cy="44507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1299587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96A94D-5C65-2E4A-A3C0-FCAEDABBCF63}"/>
              </a:ext>
            </a:extLst>
          </p:cNvPr>
          <p:cNvSpPr>
            <a:spLocks noGrp="1"/>
          </p:cNvSpPr>
          <p:nvPr>
            <p:ph type="title"/>
          </p:nvPr>
        </p:nvSpPr>
        <p:spPr>
          <a:xfrm>
            <a:off x="1540566" y="674921"/>
            <a:ext cx="10472530" cy="812636"/>
          </a:xfrm>
        </p:spPr>
        <p:txBody>
          <a:bodyPr>
            <a:normAutofit/>
          </a:bodyPr>
          <a:lstStyle/>
          <a:p>
            <a:pPr algn="l"/>
            <a:r>
              <a:rPr lang="en-US" sz="2600" b="1" dirty="0">
                <a:solidFill>
                  <a:schemeClr val="accent1"/>
                </a:solidFill>
              </a:rPr>
              <a:t>Review count by year and month</a:t>
            </a:r>
            <a:endParaRPr lang="en-US" sz="2600" dirty="0">
              <a:solidFill>
                <a:schemeClr val="accent1"/>
              </a:solidFill>
            </a:endParaRPr>
          </a:p>
        </p:txBody>
      </p:sp>
      <p:pic>
        <p:nvPicPr>
          <p:cNvPr id="5" name="Content Placeholder 4" descr="A picture containing screenshot&#10;&#10;Description automatically generated">
            <a:extLst>
              <a:ext uri="{FF2B5EF4-FFF2-40B4-BE49-F238E27FC236}">
                <a16:creationId xmlns:a16="http://schemas.microsoft.com/office/drawing/2014/main" id="{0F62279C-D9C6-0F45-B6C3-338B0147437C}"/>
              </a:ext>
            </a:extLst>
          </p:cNvPr>
          <p:cNvPicPr>
            <a:picLocks noGrp="1" noChangeAspect="1"/>
          </p:cNvPicPr>
          <p:nvPr>
            <p:ph idx="1"/>
          </p:nvPr>
        </p:nvPicPr>
        <p:blipFill>
          <a:blip r:embed="rId2"/>
          <a:stretch>
            <a:fillRect/>
          </a:stretch>
        </p:blipFill>
        <p:spPr>
          <a:xfrm>
            <a:off x="1709531" y="1424457"/>
            <a:ext cx="9710530" cy="47586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90873004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E3EC-ECE0-3140-9718-A1B40E6DD2F2}"/>
              </a:ext>
            </a:extLst>
          </p:cNvPr>
          <p:cNvSpPr>
            <a:spLocks noGrp="1"/>
          </p:cNvSpPr>
          <p:nvPr>
            <p:ph type="title"/>
          </p:nvPr>
        </p:nvSpPr>
        <p:spPr>
          <a:xfrm>
            <a:off x="1527314" y="675860"/>
            <a:ext cx="9770165" cy="1078167"/>
          </a:xfrm>
        </p:spPr>
        <p:txBody>
          <a:bodyPr>
            <a:normAutofit/>
          </a:bodyPr>
          <a:lstStyle/>
          <a:p>
            <a:r>
              <a:rPr lang="en-US" sz="2700" b="1" dirty="0">
                <a:solidFill>
                  <a:srgbClr val="C00000"/>
                </a:solidFill>
              </a:rPr>
              <a:t>Review count for product category</a:t>
            </a:r>
          </a:p>
        </p:txBody>
      </p:sp>
      <p:pic>
        <p:nvPicPr>
          <p:cNvPr id="6" name="Content Placeholder 5">
            <a:extLst>
              <a:ext uri="{FF2B5EF4-FFF2-40B4-BE49-F238E27FC236}">
                <a16:creationId xmlns:a16="http://schemas.microsoft.com/office/drawing/2014/main" id="{FFC6E6DD-1552-BC44-840A-7B872A27C0AE}"/>
              </a:ext>
            </a:extLst>
          </p:cNvPr>
          <p:cNvPicPr>
            <a:picLocks noGrp="1" noChangeAspect="1"/>
          </p:cNvPicPr>
          <p:nvPr>
            <p:ph idx="1"/>
          </p:nvPr>
        </p:nvPicPr>
        <p:blipFill>
          <a:blip r:embed="rId2"/>
          <a:stretch>
            <a:fillRect/>
          </a:stretch>
        </p:blipFill>
        <p:spPr>
          <a:xfrm>
            <a:off x="1639957" y="1555749"/>
            <a:ext cx="10021956" cy="495106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237183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CD0AE-A0D1-AD42-89A3-17CE77BA6D8A}"/>
              </a:ext>
            </a:extLst>
          </p:cNvPr>
          <p:cNvSpPr>
            <a:spLocks noGrp="1"/>
          </p:cNvSpPr>
          <p:nvPr>
            <p:ph type="title"/>
          </p:nvPr>
        </p:nvSpPr>
        <p:spPr>
          <a:xfrm>
            <a:off x="1562100" y="655042"/>
            <a:ext cx="10538791" cy="971662"/>
          </a:xfrm>
        </p:spPr>
        <p:txBody>
          <a:bodyPr>
            <a:noAutofit/>
          </a:bodyPr>
          <a:lstStyle/>
          <a:p>
            <a:pPr algn="ctr"/>
            <a:r>
              <a:rPr lang="en-US" sz="2800" b="1" dirty="0">
                <a:solidFill>
                  <a:srgbClr val="C00000"/>
                </a:solidFill>
              </a:rPr>
              <a:t>Popular product based on average rating and review count</a:t>
            </a:r>
          </a:p>
        </p:txBody>
      </p:sp>
      <p:pic>
        <p:nvPicPr>
          <p:cNvPr id="5" name="Content Placeholder 4">
            <a:extLst>
              <a:ext uri="{FF2B5EF4-FFF2-40B4-BE49-F238E27FC236}">
                <a16:creationId xmlns:a16="http://schemas.microsoft.com/office/drawing/2014/main" id="{54EAEF9C-B25D-3B41-9729-A153763EE88C}"/>
              </a:ext>
            </a:extLst>
          </p:cNvPr>
          <p:cNvPicPr>
            <a:picLocks noGrp="1" noChangeAspect="1"/>
          </p:cNvPicPr>
          <p:nvPr>
            <p:ph idx="1"/>
          </p:nvPr>
        </p:nvPicPr>
        <p:blipFill>
          <a:blip r:embed="rId2"/>
          <a:stretch>
            <a:fillRect/>
          </a:stretch>
        </p:blipFill>
        <p:spPr>
          <a:xfrm>
            <a:off x="1739348" y="1520686"/>
            <a:ext cx="9631017" cy="43911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6272329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B8F90-F3A4-BA4C-B0B9-5F0FA61653F1}"/>
              </a:ext>
            </a:extLst>
          </p:cNvPr>
          <p:cNvSpPr>
            <a:spLocks noGrp="1"/>
          </p:cNvSpPr>
          <p:nvPr>
            <p:ph type="title"/>
          </p:nvPr>
        </p:nvSpPr>
        <p:spPr>
          <a:xfrm>
            <a:off x="1688690" y="764373"/>
            <a:ext cx="9817510" cy="1046729"/>
          </a:xfrm>
        </p:spPr>
        <p:txBody>
          <a:bodyPr>
            <a:normAutofit/>
          </a:bodyPr>
          <a:lstStyle/>
          <a:p>
            <a:pPr algn="l"/>
            <a:r>
              <a:rPr lang="en-US" b="1" dirty="0">
                <a:solidFill>
                  <a:schemeClr val="accent1"/>
                </a:solidFill>
              </a:rPr>
              <a:t>Introduction</a:t>
            </a:r>
          </a:p>
        </p:txBody>
      </p:sp>
      <p:sp>
        <p:nvSpPr>
          <p:cNvPr id="3" name="Content Placeholder 2">
            <a:extLst>
              <a:ext uri="{FF2B5EF4-FFF2-40B4-BE49-F238E27FC236}">
                <a16:creationId xmlns:a16="http://schemas.microsoft.com/office/drawing/2014/main" id="{1A97D7E0-32C6-AD4E-8A03-E952B31F2622}"/>
              </a:ext>
            </a:extLst>
          </p:cNvPr>
          <p:cNvSpPr>
            <a:spLocks noGrp="1"/>
          </p:cNvSpPr>
          <p:nvPr>
            <p:ph idx="1"/>
          </p:nvPr>
        </p:nvSpPr>
        <p:spPr>
          <a:xfrm>
            <a:off x="5998440" y="1811102"/>
            <a:ext cx="5507760" cy="4024125"/>
          </a:xfrm>
        </p:spPr>
        <p:txBody>
          <a:bodyPr>
            <a:normAutofit fontScale="92500" lnSpcReduction="10000"/>
          </a:bodyPr>
          <a:lstStyle/>
          <a:p>
            <a:r>
              <a:rPr lang="en-US" sz="1800" b="1" i="1" dirty="0">
                <a:solidFill>
                  <a:schemeClr val="accent4"/>
                </a:solidFill>
              </a:rPr>
              <a:t>With the quick growth of internet and it’s increasing accessibility, e-commerce has developed rapidly in the last few years.</a:t>
            </a:r>
          </a:p>
          <a:p>
            <a:r>
              <a:rPr lang="en-US" sz="1800" b="1" i="1" dirty="0">
                <a:solidFill>
                  <a:schemeClr val="accent2"/>
                </a:solidFill>
              </a:rPr>
              <a:t>With the introduction of e-commerce shops, we can buy anything with a click of the mouse. </a:t>
            </a:r>
          </a:p>
          <a:p>
            <a:r>
              <a:rPr lang="en-US" sz="1800" b="1" i="1" dirty="0">
                <a:solidFill>
                  <a:schemeClr val="accent4"/>
                </a:solidFill>
              </a:rPr>
              <a:t>The biggest disadvantage of e-commerce is that one is not able to see and feel the product.</a:t>
            </a:r>
          </a:p>
          <a:p>
            <a:r>
              <a:rPr lang="en-US" sz="1800" b="1" i="1" dirty="0">
                <a:solidFill>
                  <a:schemeClr val="accent2"/>
                </a:solidFill>
              </a:rPr>
              <a:t>Since consumers are not able to feel and touch the product, most of the the customers, on any online shopping sites, make purchasing decisions based on reviews and ratings.</a:t>
            </a:r>
          </a:p>
          <a:p>
            <a:r>
              <a:rPr lang="en-US" sz="1800" b="1" i="1" dirty="0">
                <a:solidFill>
                  <a:schemeClr val="accent4"/>
                </a:solidFill>
              </a:rPr>
              <a:t>And so it’s very important for business to know the various shopping patterns and customer’s sentiments based upon the reviews and ratings.</a:t>
            </a:r>
          </a:p>
        </p:txBody>
      </p:sp>
      <p:pic>
        <p:nvPicPr>
          <p:cNvPr id="8" name="Picture 7" descr="¿Cómo debe ser el hosting de un e-commerce? | Revista Cloud Computing">
            <a:extLst>
              <a:ext uri="{FF2B5EF4-FFF2-40B4-BE49-F238E27FC236}">
                <a16:creationId xmlns:a16="http://schemas.microsoft.com/office/drawing/2014/main" id="{DC9A60A1-7B9A-514C-BDC1-F7D30838F3F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1688690" y="1811102"/>
            <a:ext cx="3938954" cy="411971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8737856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253E5-7827-7240-B6C2-9D8226257B3F}"/>
              </a:ext>
            </a:extLst>
          </p:cNvPr>
          <p:cNvSpPr>
            <a:spLocks noGrp="1"/>
          </p:cNvSpPr>
          <p:nvPr>
            <p:ph type="title"/>
          </p:nvPr>
        </p:nvSpPr>
        <p:spPr>
          <a:xfrm>
            <a:off x="1569554" y="404191"/>
            <a:ext cx="10801351" cy="1225826"/>
          </a:xfrm>
        </p:spPr>
        <p:txBody>
          <a:bodyPr>
            <a:normAutofit/>
          </a:bodyPr>
          <a:lstStyle/>
          <a:p>
            <a:r>
              <a:rPr lang="en-US" sz="2800" b="1" dirty="0">
                <a:solidFill>
                  <a:srgbClr val="C00000"/>
                </a:solidFill>
              </a:rPr>
              <a:t>Rating based geospatial representation for product category-baby</a:t>
            </a:r>
          </a:p>
        </p:txBody>
      </p:sp>
      <p:pic>
        <p:nvPicPr>
          <p:cNvPr id="5" name="Content Placeholder 4">
            <a:extLst>
              <a:ext uri="{FF2B5EF4-FFF2-40B4-BE49-F238E27FC236}">
                <a16:creationId xmlns:a16="http://schemas.microsoft.com/office/drawing/2014/main" id="{A7A41EE7-45DB-1449-82D0-0D5C7E6E4B07}"/>
              </a:ext>
            </a:extLst>
          </p:cNvPr>
          <p:cNvPicPr>
            <a:picLocks noGrp="1" noChangeAspect="1"/>
          </p:cNvPicPr>
          <p:nvPr>
            <p:ph idx="1"/>
          </p:nvPr>
        </p:nvPicPr>
        <p:blipFill>
          <a:blip r:embed="rId2"/>
          <a:stretch>
            <a:fillRect/>
          </a:stretch>
        </p:blipFill>
        <p:spPr>
          <a:xfrm>
            <a:off x="1331843" y="1769165"/>
            <a:ext cx="9852991" cy="468464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9373570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1DAD9-8802-CB4C-ADA8-D5769A0AF207}"/>
              </a:ext>
            </a:extLst>
          </p:cNvPr>
          <p:cNvSpPr>
            <a:spLocks noGrp="1"/>
          </p:cNvSpPr>
          <p:nvPr>
            <p:ph type="title"/>
          </p:nvPr>
        </p:nvSpPr>
        <p:spPr>
          <a:xfrm>
            <a:off x="1580322" y="645103"/>
            <a:ext cx="10929730" cy="1293028"/>
          </a:xfrm>
        </p:spPr>
        <p:txBody>
          <a:bodyPr>
            <a:normAutofit/>
          </a:bodyPr>
          <a:lstStyle/>
          <a:p>
            <a:pPr algn="l"/>
            <a:r>
              <a:rPr lang="en-US" sz="4400" b="1" dirty="0">
                <a:solidFill>
                  <a:schemeClr val="accent1"/>
                </a:solidFill>
              </a:rPr>
              <a:t>INSIGHTS</a:t>
            </a:r>
          </a:p>
        </p:txBody>
      </p:sp>
      <p:sp>
        <p:nvSpPr>
          <p:cNvPr id="3" name="Content Placeholder 2">
            <a:extLst>
              <a:ext uri="{FF2B5EF4-FFF2-40B4-BE49-F238E27FC236}">
                <a16:creationId xmlns:a16="http://schemas.microsoft.com/office/drawing/2014/main" id="{BA261A0B-A683-4641-AEB2-04AB9709B5EB}"/>
              </a:ext>
            </a:extLst>
          </p:cNvPr>
          <p:cNvSpPr>
            <a:spLocks noGrp="1"/>
          </p:cNvSpPr>
          <p:nvPr>
            <p:ph idx="1"/>
          </p:nvPr>
        </p:nvSpPr>
        <p:spPr>
          <a:xfrm>
            <a:off x="2395330" y="1480930"/>
            <a:ext cx="7179366" cy="4532243"/>
          </a:xfrm>
        </p:spPr>
        <p:txBody>
          <a:bodyPr>
            <a:normAutofit lnSpcReduction="10000"/>
          </a:bodyPr>
          <a:lstStyle/>
          <a:p>
            <a:r>
              <a:rPr lang="en-US" b="1" dirty="0">
                <a:solidFill>
                  <a:schemeClr val="accent2"/>
                </a:solidFill>
              </a:rPr>
              <a:t>Books is the most popular category based on ratings and reviews.</a:t>
            </a:r>
          </a:p>
          <a:p>
            <a:r>
              <a:rPr lang="en-US" b="1" i="1" dirty="0">
                <a:solidFill>
                  <a:schemeClr val="accent4"/>
                </a:solidFill>
              </a:rPr>
              <a:t>Around 3,162 reviews(maximum) were written by one user in the span of 10 years.</a:t>
            </a:r>
          </a:p>
          <a:p>
            <a:r>
              <a:rPr lang="en-US" b="1" dirty="0">
                <a:solidFill>
                  <a:schemeClr val="accent2"/>
                </a:solidFill>
              </a:rPr>
              <a:t>The review count has gradually increased over the years.</a:t>
            </a:r>
          </a:p>
          <a:p>
            <a:r>
              <a:rPr lang="en-US" b="1" i="1" dirty="0">
                <a:solidFill>
                  <a:schemeClr val="accent4"/>
                </a:solidFill>
              </a:rPr>
              <a:t>The review count is maximum in the holiday months – November, December, January.</a:t>
            </a:r>
          </a:p>
          <a:p>
            <a:r>
              <a:rPr lang="en-US" b="1" dirty="0">
                <a:solidFill>
                  <a:schemeClr val="accent2"/>
                </a:solidFill>
              </a:rPr>
              <a:t>64.57% people gave the maximum rating 5 to the products.</a:t>
            </a:r>
          </a:p>
          <a:p>
            <a:r>
              <a:rPr lang="en-US" b="1" i="1" dirty="0">
                <a:solidFill>
                  <a:schemeClr val="accent4"/>
                </a:solidFill>
              </a:rPr>
              <a:t>Video DVD received the maximum number of reviews.</a:t>
            </a:r>
          </a:p>
          <a:p>
            <a:r>
              <a:rPr lang="en-US" b="1" dirty="0">
                <a:solidFill>
                  <a:schemeClr val="accent2"/>
                </a:solidFill>
              </a:rPr>
              <a:t>The consumer sentiments is mostly positive in US, UK and Germany country. </a:t>
            </a:r>
          </a:p>
          <a:p>
            <a:r>
              <a:rPr lang="en-US" b="1" i="1" dirty="0">
                <a:solidFill>
                  <a:schemeClr val="accent4"/>
                </a:solidFill>
              </a:rPr>
              <a:t>Digital products have received more reviews than the non-digital products.</a:t>
            </a:r>
          </a:p>
          <a:p>
            <a:pPr marL="0" indent="0">
              <a:buNone/>
            </a:pPr>
            <a:endParaRPr lang="en-US" b="1" i="1" dirty="0">
              <a:solidFill>
                <a:schemeClr val="accent4"/>
              </a:solidFill>
            </a:endParaRPr>
          </a:p>
        </p:txBody>
      </p:sp>
      <p:pic>
        <p:nvPicPr>
          <p:cNvPr id="8" name="Picture 7" descr="Dr. Z Reflects: Professional Development Meme 2012 #pdmeme2012">
            <a:extLst>
              <a:ext uri="{FF2B5EF4-FFF2-40B4-BE49-F238E27FC236}">
                <a16:creationId xmlns:a16="http://schemas.microsoft.com/office/drawing/2014/main" id="{43D1A448-5EB7-BB47-A0C1-2F1398AB849A}"/>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9882809" y="4333461"/>
            <a:ext cx="1832114" cy="2173358"/>
          </a:xfrm>
          <a:prstGeom prst="rect">
            <a:avLst/>
          </a:prstGeom>
        </p:spPr>
      </p:pic>
    </p:spTree>
    <p:extLst>
      <p:ext uri="{BB962C8B-B14F-4D97-AF65-F5344CB8AC3E}">
        <p14:creationId xmlns:p14="http://schemas.microsoft.com/office/powerpoint/2010/main" val="17656590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D1DAD9-8802-CB4C-ADA8-D5769A0AF207}"/>
              </a:ext>
            </a:extLst>
          </p:cNvPr>
          <p:cNvSpPr>
            <a:spLocks noGrp="1"/>
          </p:cNvSpPr>
          <p:nvPr>
            <p:ph type="title"/>
          </p:nvPr>
        </p:nvSpPr>
        <p:spPr>
          <a:xfrm>
            <a:off x="1640156" y="617382"/>
            <a:ext cx="8911687" cy="1280890"/>
          </a:xfrm>
        </p:spPr>
        <p:txBody>
          <a:bodyPr>
            <a:normAutofit/>
          </a:bodyPr>
          <a:lstStyle/>
          <a:p>
            <a:r>
              <a:rPr lang="en-US" sz="4400" b="1" dirty="0">
                <a:solidFill>
                  <a:srgbClr val="C00000"/>
                </a:solidFill>
                <a:latin typeface="Calibri" panose="020F0502020204030204" pitchFamily="34" charset="0"/>
                <a:cs typeface="Calibri" panose="020F0502020204030204" pitchFamily="34" charset="0"/>
              </a:rPr>
              <a:t>GITHUB LINK</a:t>
            </a:r>
          </a:p>
        </p:txBody>
      </p:sp>
      <p:sp>
        <p:nvSpPr>
          <p:cNvPr id="3" name="Content Placeholder 2">
            <a:extLst>
              <a:ext uri="{FF2B5EF4-FFF2-40B4-BE49-F238E27FC236}">
                <a16:creationId xmlns:a16="http://schemas.microsoft.com/office/drawing/2014/main" id="{BA261A0B-A683-4641-AEB2-04AB9709B5EB}"/>
              </a:ext>
            </a:extLst>
          </p:cNvPr>
          <p:cNvSpPr>
            <a:spLocks noGrp="1"/>
          </p:cNvSpPr>
          <p:nvPr>
            <p:ph idx="1"/>
          </p:nvPr>
        </p:nvSpPr>
        <p:spPr>
          <a:xfrm>
            <a:off x="4045226" y="1898272"/>
            <a:ext cx="7961244" cy="2683668"/>
          </a:xfrm>
        </p:spPr>
        <p:txBody>
          <a:bodyPr>
            <a:normAutofit/>
          </a:bodyPr>
          <a:lstStyle/>
          <a:p>
            <a:endParaRPr lang="en-US" b="1" dirty="0">
              <a:solidFill>
                <a:schemeClr val="accent4"/>
              </a:solidFill>
              <a:hlinkClick r:id="rId2">
                <a:extLst>
                  <a:ext uri="{A12FA001-AC4F-418D-AE19-62706E023703}">
                    <ahyp:hlinkClr xmlns:ahyp="http://schemas.microsoft.com/office/drawing/2018/hyperlinkcolor" val="tx"/>
                  </a:ext>
                </a:extLst>
              </a:hlinkClick>
            </a:endParaRPr>
          </a:p>
          <a:p>
            <a:endParaRPr lang="en-US" b="1" dirty="0">
              <a:solidFill>
                <a:schemeClr val="accent4"/>
              </a:solidFill>
              <a:hlinkClick r:id="rId2">
                <a:extLst>
                  <a:ext uri="{A12FA001-AC4F-418D-AE19-62706E023703}">
                    <ahyp:hlinkClr xmlns:ahyp="http://schemas.microsoft.com/office/drawing/2018/hyperlinkcolor" val="tx"/>
                  </a:ext>
                </a:extLst>
              </a:hlinkClick>
            </a:endParaRPr>
          </a:p>
          <a:p>
            <a:endParaRPr lang="en-US" b="1" dirty="0">
              <a:solidFill>
                <a:schemeClr val="accent4"/>
              </a:solidFill>
              <a:hlinkClick r:id="rId2">
                <a:extLst>
                  <a:ext uri="{A12FA001-AC4F-418D-AE19-62706E023703}">
                    <ahyp:hlinkClr xmlns:ahyp="http://schemas.microsoft.com/office/drawing/2018/hyperlinkcolor" val="tx"/>
                  </a:ext>
                </a:extLst>
              </a:hlinkClick>
            </a:endParaRPr>
          </a:p>
          <a:p>
            <a:r>
              <a:rPr lang="en-US" sz="2800" b="1" dirty="0">
                <a:solidFill>
                  <a:schemeClr val="tx2">
                    <a:lumMod val="75000"/>
                  </a:schemeClr>
                </a:solidFill>
              </a:rPr>
              <a:t>https://github.com/monika2403/mmishra2</a:t>
            </a:r>
          </a:p>
        </p:txBody>
      </p:sp>
      <p:pic>
        <p:nvPicPr>
          <p:cNvPr id="7" name="Graphic 6" descr="Link">
            <a:extLst>
              <a:ext uri="{FF2B5EF4-FFF2-40B4-BE49-F238E27FC236}">
                <a16:creationId xmlns:a16="http://schemas.microsoft.com/office/drawing/2014/main" id="{1F5CC70C-3F48-4B8E-BF51-3E71E12C262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40156" y="1974573"/>
            <a:ext cx="2821241" cy="2908852"/>
          </a:xfrm>
          <a:prstGeom prst="rect">
            <a:avLst/>
          </a:prstGeom>
        </p:spPr>
      </p:pic>
    </p:spTree>
    <p:extLst>
      <p:ext uri="{BB962C8B-B14F-4D97-AF65-F5344CB8AC3E}">
        <p14:creationId xmlns:p14="http://schemas.microsoft.com/office/powerpoint/2010/main" val="288343400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910E3-E85E-AA4A-AA51-B71276372EC7}"/>
              </a:ext>
            </a:extLst>
          </p:cNvPr>
          <p:cNvSpPr>
            <a:spLocks noGrp="1"/>
          </p:cNvSpPr>
          <p:nvPr>
            <p:ph type="title"/>
          </p:nvPr>
        </p:nvSpPr>
        <p:spPr>
          <a:xfrm>
            <a:off x="1640156" y="612116"/>
            <a:ext cx="8911687" cy="1280890"/>
          </a:xfrm>
        </p:spPr>
        <p:txBody>
          <a:bodyPr>
            <a:normAutofit/>
          </a:bodyPr>
          <a:lstStyle/>
          <a:p>
            <a:r>
              <a:rPr lang="en-US" b="1" dirty="0">
                <a:solidFill>
                  <a:schemeClr val="accent1"/>
                </a:solidFill>
              </a:rPr>
              <a:t>Data Source URLs</a:t>
            </a:r>
          </a:p>
        </p:txBody>
      </p:sp>
      <p:sp>
        <p:nvSpPr>
          <p:cNvPr id="3" name="Content Placeholder 2">
            <a:extLst>
              <a:ext uri="{FF2B5EF4-FFF2-40B4-BE49-F238E27FC236}">
                <a16:creationId xmlns:a16="http://schemas.microsoft.com/office/drawing/2014/main" id="{4D7D561C-9A09-F846-A385-FB703C72AFA2}"/>
              </a:ext>
            </a:extLst>
          </p:cNvPr>
          <p:cNvSpPr>
            <a:spLocks noGrp="1"/>
          </p:cNvSpPr>
          <p:nvPr>
            <p:ph idx="1"/>
          </p:nvPr>
        </p:nvSpPr>
        <p:spPr>
          <a:xfrm>
            <a:off x="2564524" y="1808545"/>
            <a:ext cx="9188566" cy="4194689"/>
          </a:xfrm>
        </p:spPr>
        <p:txBody>
          <a:bodyPr>
            <a:normAutofit lnSpcReduction="10000"/>
          </a:bodyPr>
          <a:lstStyle/>
          <a:p>
            <a:r>
              <a:rPr lang="en-US" b="1" dirty="0">
                <a:solidFill>
                  <a:schemeClr val="accent2"/>
                </a:solidFill>
              </a:rPr>
              <a:t>US :  </a:t>
            </a:r>
            <a:r>
              <a:rPr lang="en-US" b="1" dirty="0">
                <a:solidFill>
                  <a:schemeClr val="tx2">
                    <a:lumMod val="75000"/>
                  </a:schemeClr>
                </a:solidFill>
              </a:rPr>
              <a:t>https://s3.amazonaws.com/amazon-reviews-</a:t>
            </a:r>
            <a:r>
              <a:rPr lang="en-US" b="1" dirty="0" err="1">
                <a:solidFill>
                  <a:schemeClr val="tx2">
                    <a:lumMod val="75000"/>
                  </a:schemeClr>
                </a:solidFill>
              </a:rPr>
              <a:t>pds</a:t>
            </a:r>
            <a:r>
              <a:rPr lang="en-US" b="1" dirty="0">
                <a:solidFill>
                  <a:schemeClr val="tx2">
                    <a:lumMod val="75000"/>
                  </a:schemeClr>
                </a:solidFill>
              </a:rPr>
              <a:t>/</a:t>
            </a:r>
            <a:r>
              <a:rPr lang="en-US" b="1" dirty="0" err="1">
                <a:solidFill>
                  <a:schemeClr val="tx2">
                    <a:lumMod val="75000"/>
                  </a:schemeClr>
                </a:solidFill>
              </a:rPr>
              <a:t>tsv</a:t>
            </a:r>
            <a:r>
              <a:rPr lang="en-US" b="1" dirty="0">
                <a:solidFill>
                  <a:schemeClr val="tx2">
                    <a:lumMod val="75000"/>
                  </a:schemeClr>
                </a:solidFill>
              </a:rPr>
              <a:t>/amazon_reviews_multilingual_US_v1_00.tsv.gz</a:t>
            </a:r>
          </a:p>
          <a:p>
            <a:r>
              <a:rPr lang="en-US" b="1" dirty="0">
                <a:solidFill>
                  <a:schemeClr val="accent2"/>
                </a:solidFill>
              </a:rPr>
              <a:t>DE :  </a:t>
            </a:r>
            <a:r>
              <a:rPr lang="en-US" b="1" dirty="0">
                <a:solidFill>
                  <a:schemeClr val="tx2">
                    <a:lumMod val="75000"/>
                  </a:schemeClr>
                </a:solidFill>
              </a:rPr>
              <a:t>https://s3.amazonaws.com/amazon-reviews-</a:t>
            </a:r>
            <a:r>
              <a:rPr lang="en-US" b="1" dirty="0" err="1">
                <a:solidFill>
                  <a:schemeClr val="tx2">
                    <a:lumMod val="75000"/>
                  </a:schemeClr>
                </a:solidFill>
              </a:rPr>
              <a:t>pds</a:t>
            </a:r>
            <a:r>
              <a:rPr lang="en-US" b="1" dirty="0">
                <a:solidFill>
                  <a:schemeClr val="tx2">
                    <a:lumMod val="75000"/>
                  </a:schemeClr>
                </a:solidFill>
              </a:rPr>
              <a:t>/</a:t>
            </a:r>
            <a:r>
              <a:rPr lang="en-US" b="1" dirty="0" err="1">
                <a:solidFill>
                  <a:schemeClr val="tx2">
                    <a:lumMod val="75000"/>
                  </a:schemeClr>
                </a:solidFill>
              </a:rPr>
              <a:t>tsv</a:t>
            </a:r>
            <a:r>
              <a:rPr lang="en-US" b="1" dirty="0">
                <a:solidFill>
                  <a:schemeClr val="tx2">
                    <a:lumMod val="75000"/>
                  </a:schemeClr>
                </a:solidFill>
              </a:rPr>
              <a:t>/amazon_reviews_multilingual_DE_v1_00.tsv.gz</a:t>
            </a:r>
          </a:p>
          <a:p>
            <a:r>
              <a:rPr lang="en-US" b="1" dirty="0">
                <a:solidFill>
                  <a:schemeClr val="accent2"/>
                </a:solidFill>
              </a:rPr>
              <a:t>UK :  </a:t>
            </a:r>
            <a:r>
              <a:rPr lang="en-US" b="1" dirty="0">
                <a:solidFill>
                  <a:schemeClr val="tx2">
                    <a:lumMod val="75000"/>
                  </a:schemeClr>
                </a:solidFill>
              </a:rPr>
              <a:t>https://s3.amazonaws.com/amazon-reviews-</a:t>
            </a:r>
            <a:r>
              <a:rPr lang="en-US" b="1" dirty="0" err="1">
                <a:solidFill>
                  <a:schemeClr val="tx2">
                    <a:lumMod val="75000"/>
                  </a:schemeClr>
                </a:solidFill>
              </a:rPr>
              <a:t>pds</a:t>
            </a:r>
            <a:r>
              <a:rPr lang="en-US" b="1" dirty="0">
                <a:solidFill>
                  <a:schemeClr val="tx2">
                    <a:lumMod val="75000"/>
                  </a:schemeClr>
                </a:solidFill>
              </a:rPr>
              <a:t>/</a:t>
            </a:r>
            <a:r>
              <a:rPr lang="en-US" b="1" dirty="0" err="1">
                <a:solidFill>
                  <a:schemeClr val="tx2">
                    <a:lumMod val="75000"/>
                  </a:schemeClr>
                </a:solidFill>
              </a:rPr>
              <a:t>tsv</a:t>
            </a:r>
            <a:r>
              <a:rPr lang="en-US" b="1" dirty="0">
                <a:solidFill>
                  <a:schemeClr val="tx2">
                    <a:lumMod val="75000"/>
                  </a:schemeClr>
                </a:solidFill>
              </a:rPr>
              <a:t>/amazon_reviews_multilingual_UK_v1_00.tsv.gz </a:t>
            </a:r>
          </a:p>
          <a:p>
            <a:r>
              <a:rPr lang="en-US" b="1" dirty="0">
                <a:solidFill>
                  <a:schemeClr val="accent2"/>
                </a:solidFill>
              </a:rPr>
              <a:t>FR :  </a:t>
            </a:r>
            <a:r>
              <a:rPr lang="en-US" b="1" dirty="0">
                <a:solidFill>
                  <a:schemeClr val="tx2">
                    <a:lumMod val="75000"/>
                  </a:schemeClr>
                </a:solidFill>
              </a:rPr>
              <a:t>https://s3.amazonaws.com/amazon-reviews-</a:t>
            </a:r>
            <a:r>
              <a:rPr lang="en-US" b="1" dirty="0" err="1">
                <a:solidFill>
                  <a:schemeClr val="tx2">
                    <a:lumMod val="75000"/>
                  </a:schemeClr>
                </a:solidFill>
              </a:rPr>
              <a:t>pds</a:t>
            </a:r>
            <a:r>
              <a:rPr lang="en-US" b="1" dirty="0">
                <a:solidFill>
                  <a:schemeClr val="tx2">
                    <a:lumMod val="75000"/>
                  </a:schemeClr>
                </a:solidFill>
              </a:rPr>
              <a:t>/</a:t>
            </a:r>
            <a:r>
              <a:rPr lang="en-US" b="1" dirty="0" err="1">
                <a:solidFill>
                  <a:schemeClr val="tx2">
                    <a:lumMod val="75000"/>
                  </a:schemeClr>
                </a:solidFill>
              </a:rPr>
              <a:t>tsv</a:t>
            </a:r>
            <a:r>
              <a:rPr lang="en-US" b="1" dirty="0">
                <a:solidFill>
                  <a:schemeClr val="tx2">
                    <a:lumMod val="75000"/>
                  </a:schemeClr>
                </a:solidFill>
              </a:rPr>
              <a:t>/amazon_reviews_multilingual_FR_v1_00.tsv.gz</a:t>
            </a:r>
          </a:p>
          <a:p>
            <a:r>
              <a:rPr lang="en-US" b="1" dirty="0">
                <a:solidFill>
                  <a:schemeClr val="accent2"/>
                </a:solidFill>
              </a:rPr>
              <a:t>US Dictionary :  </a:t>
            </a:r>
            <a:r>
              <a:rPr lang="en-US" b="1" dirty="0">
                <a:solidFill>
                  <a:schemeClr val="tx2">
                    <a:lumMod val="75000"/>
                  </a:schemeClr>
                </a:solidFill>
              </a:rPr>
              <a:t>https://s3.amazonaws.com/</a:t>
            </a:r>
            <a:r>
              <a:rPr lang="en-US" b="1" dirty="0" err="1">
                <a:solidFill>
                  <a:schemeClr val="tx2">
                    <a:lumMod val="75000"/>
                  </a:schemeClr>
                </a:solidFill>
              </a:rPr>
              <a:t>hipicdatasets</a:t>
            </a:r>
            <a:r>
              <a:rPr lang="en-US" b="1" dirty="0">
                <a:solidFill>
                  <a:schemeClr val="tx2">
                    <a:lumMod val="75000"/>
                  </a:schemeClr>
                </a:solidFill>
              </a:rPr>
              <a:t>/</a:t>
            </a:r>
            <a:r>
              <a:rPr lang="en-US" b="1" dirty="0" err="1">
                <a:solidFill>
                  <a:schemeClr val="tx2">
                    <a:lumMod val="75000"/>
                  </a:schemeClr>
                </a:solidFill>
              </a:rPr>
              <a:t>dictionary.tsv</a:t>
            </a:r>
            <a:endParaRPr lang="en-US" b="1" dirty="0">
              <a:solidFill>
                <a:schemeClr val="tx2">
                  <a:lumMod val="75000"/>
                </a:schemeClr>
              </a:solidFill>
            </a:endParaRPr>
          </a:p>
          <a:p>
            <a:r>
              <a:rPr lang="en-US" b="1" dirty="0">
                <a:solidFill>
                  <a:schemeClr val="accent2"/>
                </a:solidFill>
              </a:rPr>
              <a:t>German Dictionary :  </a:t>
            </a:r>
            <a:r>
              <a:rPr lang="en-US" b="1" dirty="0">
                <a:solidFill>
                  <a:schemeClr val="tx2">
                    <a:lumMod val="75000"/>
                  </a:schemeClr>
                </a:solidFill>
              </a:rPr>
              <a:t>http://www.ulliwaltinger.de/sentiment/GermanPolarityClues-2012.zip</a:t>
            </a:r>
            <a:r>
              <a:rPr lang="en-US" sz="1600" b="1" dirty="0">
                <a:solidFill>
                  <a:schemeClr val="tx2">
                    <a:lumMod val="75000"/>
                  </a:schemeClr>
                </a:solidFill>
              </a:rPr>
              <a:t> </a:t>
            </a:r>
          </a:p>
          <a:p>
            <a:r>
              <a:rPr lang="en-US" b="1" dirty="0">
                <a:solidFill>
                  <a:schemeClr val="accent2"/>
                </a:solidFill>
              </a:rPr>
              <a:t>French Dictionary :  </a:t>
            </a:r>
            <a:r>
              <a:rPr lang="en-US" sz="1600" b="1" dirty="0">
                <a:solidFill>
                  <a:schemeClr val="tx2">
                    <a:lumMod val="75000"/>
                  </a:schemeClr>
                </a:solidFill>
              </a:rPr>
              <a:t>http://</a:t>
            </a:r>
            <a:r>
              <a:rPr lang="en-US" sz="1600" b="1" dirty="0" err="1">
                <a:solidFill>
                  <a:schemeClr val="tx2">
                    <a:lumMod val="75000"/>
                  </a:schemeClr>
                </a:solidFill>
              </a:rPr>
              <a:t>www.ulliwaltinger.de</a:t>
            </a:r>
            <a:r>
              <a:rPr lang="en-US" sz="1600" b="1" dirty="0">
                <a:solidFill>
                  <a:schemeClr val="tx2">
                    <a:lumMod val="75000"/>
                  </a:schemeClr>
                </a:solidFill>
              </a:rPr>
              <a:t>/sentiment/GermanPolarityClues-2012.zip</a:t>
            </a:r>
            <a:r>
              <a:rPr lang="en-US" sz="1400" b="1" dirty="0">
                <a:solidFill>
                  <a:schemeClr val="tx2">
                    <a:lumMod val="75000"/>
                  </a:schemeClr>
                </a:solidFill>
              </a:rPr>
              <a:t> </a:t>
            </a:r>
          </a:p>
          <a:p>
            <a:endParaRPr lang="en-US" sz="1600" b="1" dirty="0">
              <a:solidFill>
                <a:schemeClr val="tx2">
                  <a:lumMod val="75000"/>
                </a:schemeClr>
              </a:solidFill>
            </a:endParaRPr>
          </a:p>
          <a:p>
            <a:endParaRPr lang="en-US" sz="1600" dirty="0"/>
          </a:p>
          <a:p>
            <a:endParaRPr lang="en-US" sz="1600" dirty="0"/>
          </a:p>
        </p:txBody>
      </p:sp>
    </p:spTree>
    <p:extLst>
      <p:ext uri="{BB962C8B-B14F-4D97-AF65-F5344CB8AC3E}">
        <p14:creationId xmlns:p14="http://schemas.microsoft.com/office/powerpoint/2010/main" val="410248868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8B881-8398-9D40-B805-3BCBBECA22F1}"/>
              </a:ext>
            </a:extLst>
          </p:cNvPr>
          <p:cNvSpPr>
            <a:spLocks noGrp="1"/>
          </p:cNvSpPr>
          <p:nvPr>
            <p:ph type="title"/>
          </p:nvPr>
        </p:nvSpPr>
        <p:spPr>
          <a:xfrm>
            <a:off x="1691377" y="615286"/>
            <a:ext cx="10711070" cy="1293028"/>
          </a:xfrm>
        </p:spPr>
        <p:txBody>
          <a:bodyPr/>
          <a:lstStyle/>
          <a:p>
            <a:pPr algn="l"/>
            <a:r>
              <a:rPr lang="en-US" b="1" dirty="0">
                <a:solidFill>
                  <a:schemeClr val="accent6"/>
                </a:solidFill>
              </a:rPr>
              <a:t> </a:t>
            </a:r>
            <a:r>
              <a:rPr lang="en-US" sz="4400" b="1" dirty="0">
                <a:solidFill>
                  <a:srgbClr val="C00000"/>
                </a:solidFill>
              </a:rPr>
              <a:t>REFERENCES</a:t>
            </a:r>
          </a:p>
        </p:txBody>
      </p:sp>
      <p:sp>
        <p:nvSpPr>
          <p:cNvPr id="3" name="Content Placeholder 2">
            <a:extLst>
              <a:ext uri="{FF2B5EF4-FFF2-40B4-BE49-F238E27FC236}">
                <a16:creationId xmlns:a16="http://schemas.microsoft.com/office/drawing/2014/main" id="{FB9A83FD-E6F5-5A4C-A5CF-BEB1783B5094}"/>
              </a:ext>
            </a:extLst>
          </p:cNvPr>
          <p:cNvSpPr>
            <a:spLocks noGrp="1"/>
          </p:cNvSpPr>
          <p:nvPr>
            <p:ph idx="1"/>
          </p:nvPr>
        </p:nvSpPr>
        <p:spPr/>
        <p:txBody>
          <a:bodyPr>
            <a:normAutofit fontScale="92500" lnSpcReduction="10000"/>
          </a:bodyPr>
          <a:lstStyle/>
          <a:p>
            <a:r>
              <a:rPr lang="en-US" sz="2800" b="1" dirty="0">
                <a:solidFill>
                  <a:schemeClr val="tx2">
                    <a:lumMod val="75000"/>
                  </a:schemeClr>
                </a:solidFill>
                <a:latin typeface="Calibri" panose="020F0502020204030204" pitchFamily="34" charset="0"/>
                <a:cs typeface="Calibri" panose="020F0502020204030204" pitchFamily="34" charset="0"/>
                <a:hlinkClick r:id="rId2">
                  <a:extLst>
                    <a:ext uri="{A12FA001-AC4F-418D-AE19-62706E023703}">
                      <ahyp:hlinkClr xmlns:ahyp="http://schemas.microsoft.com/office/drawing/2018/hyperlinkcolor" val="tx"/>
                    </a:ext>
                  </a:extLst>
                </a:hlinkClick>
              </a:rPr>
              <a:t>https://aesthetecurator.com</a:t>
            </a:r>
            <a:endParaRPr lang="en-US" sz="2800" b="1" dirty="0">
              <a:solidFill>
                <a:schemeClr val="tx2">
                  <a:lumMod val="75000"/>
                </a:schemeClr>
              </a:solidFill>
              <a:latin typeface="Calibri" panose="020F0502020204030204" pitchFamily="34" charset="0"/>
              <a:cs typeface="Calibri" panose="020F0502020204030204" pitchFamily="34" charset="0"/>
            </a:endParaRPr>
          </a:p>
          <a:p>
            <a:r>
              <a:rPr lang="en-US" sz="2800" b="1" dirty="0">
                <a:solidFill>
                  <a:schemeClr val="tx2">
                    <a:lumMod val="75000"/>
                  </a:schemeClr>
                </a:solidFill>
                <a:latin typeface="Calibri" panose="020F0502020204030204" pitchFamily="34" charset="0"/>
                <a:cs typeface="Calibri" panose="020F0502020204030204" pitchFamily="34" charset="0"/>
                <a:hlinkClick r:id="rId3">
                  <a:extLst>
                    <a:ext uri="{A12FA001-AC4F-418D-AE19-62706E023703}">
                      <ahyp:hlinkClr xmlns:ahyp="http://schemas.microsoft.com/office/drawing/2018/hyperlinkcolor" val="tx"/>
                    </a:ext>
                  </a:extLst>
                </a:hlinkClick>
              </a:rPr>
              <a:t>https://en.wikipedia.org/wiki/Big_data</a:t>
            </a:r>
            <a:endParaRPr lang="en-US" sz="2800" b="1" dirty="0">
              <a:solidFill>
                <a:schemeClr val="tx2">
                  <a:lumMod val="75000"/>
                </a:schemeClr>
              </a:solidFill>
              <a:latin typeface="Calibri" panose="020F0502020204030204" pitchFamily="34" charset="0"/>
              <a:cs typeface="Calibri" panose="020F0502020204030204" pitchFamily="34" charset="0"/>
            </a:endParaRPr>
          </a:p>
          <a:p>
            <a:r>
              <a:rPr lang="en-US" sz="2800" b="1" dirty="0">
                <a:solidFill>
                  <a:schemeClr val="tx2">
                    <a:lumMod val="75000"/>
                  </a:schemeClr>
                </a:solidFill>
                <a:latin typeface="Calibri" panose="020F0502020204030204" pitchFamily="34" charset="0"/>
                <a:cs typeface="Calibri" panose="020F0502020204030204" pitchFamily="34" charset="0"/>
                <a:hlinkClick r:id="rId4">
                  <a:extLst>
                    <a:ext uri="{A12FA001-AC4F-418D-AE19-62706E023703}">
                      <ahyp:hlinkClr xmlns:ahyp="http://schemas.microsoft.com/office/drawing/2018/hyperlinkcolor" val="tx"/>
                    </a:ext>
                  </a:extLst>
                </a:hlinkClick>
              </a:rPr>
              <a:t>https://www.bernardmarr.com/</a:t>
            </a:r>
            <a:endParaRPr lang="en-US" sz="2800" b="1" dirty="0">
              <a:solidFill>
                <a:schemeClr val="tx2">
                  <a:lumMod val="75000"/>
                </a:schemeClr>
              </a:solidFill>
              <a:latin typeface="Calibri" panose="020F0502020204030204" pitchFamily="34" charset="0"/>
              <a:cs typeface="Calibri" panose="020F0502020204030204" pitchFamily="34" charset="0"/>
            </a:endParaRPr>
          </a:p>
          <a:p>
            <a:r>
              <a:rPr lang="en-US" sz="2800" b="1" dirty="0">
                <a:solidFill>
                  <a:schemeClr val="tx2">
                    <a:lumMod val="75000"/>
                  </a:schemeClr>
                </a:solidFill>
                <a:latin typeface="Calibri" panose="020F0502020204030204" pitchFamily="34" charset="0"/>
                <a:cs typeface="Calibri" panose="020F0502020204030204" pitchFamily="34" charset="0"/>
                <a:hlinkClick r:id="rId5">
                  <a:extLst>
                    <a:ext uri="{A12FA001-AC4F-418D-AE19-62706E023703}">
                      <ahyp:hlinkClr xmlns:ahyp="http://schemas.microsoft.com/office/drawing/2018/hyperlinkcolor" val="tx"/>
                    </a:ext>
                  </a:extLst>
                </a:hlinkClick>
              </a:rPr>
              <a:t>https://github.com/</a:t>
            </a:r>
            <a:endParaRPr lang="en-US" sz="2800" b="1" dirty="0">
              <a:solidFill>
                <a:schemeClr val="tx2">
                  <a:lumMod val="75000"/>
                </a:schemeClr>
              </a:solidFill>
              <a:latin typeface="Calibri" panose="020F0502020204030204" pitchFamily="34" charset="0"/>
              <a:cs typeface="Calibri" panose="020F0502020204030204" pitchFamily="34" charset="0"/>
            </a:endParaRPr>
          </a:p>
          <a:p>
            <a:r>
              <a:rPr lang="en-US" sz="2800" b="1" dirty="0">
                <a:solidFill>
                  <a:schemeClr val="tx2">
                    <a:lumMod val="75000"/>
                  </a:schemeClr>
                </a:solidFill>
                <a:latin typeface="Calibri" panose="020F0502020204030204" pitchFamily="34" charset="0"/>
                <a:cs typeface="Calibri" panose="020F0502020204030204" pitchFamily="34" charset="0"/>
                <a:hlinkClick r:id="rId6">
                  <a:extLst>
                    <a:ext uri="{A12FA001-AC4F-418D-AE19-62706E023703}">
                      <ahyp:hlinkClr xmlns:ahyp="http://schemas.microsoft.com/office/drawing/2018/hyperlinkcolor" val="tx"/>
                    </a:ext>
                  </a:extLst>
                </a:hlinkClick>
              </a:rPr>
              <a:t>https://s3.amazonaws.com/</a:t>
            </a:r>
            <a:endParaRPr lang="en-US" sz="2800" b="1" dirty="0">
              <a:solidFill>
                <a:schemeClr val="tx2">
                  <a:lumMod val="75000"/>
                </a:schemeClr>
              </a:solidFill>
              <a:latin typeface="Calibri" panose="020F0502020204030204" pitchFamily="34" charset="0"/>
              <a:cs typeface="Calibri" panose="020F0502020204030204" pitchFamily="34" charset="0"/>
            </a:endParaRPr>
          </a:p>
          <a:p>
            <a:r>
              <a:rPr lang="en-US" sz="2800" b="1" dirty="0">
                <a:solidFill>
                  <a:schemeClr val="tx2">
                    <a:lumMod val="75000"/>
                  </a:schemeClr>
                </a:solidFill>
                <a:latin typeface="Calibri" panose="020F0502020204030204" pitchFamily="34" charset="0"/>
                <a:cs typeface="Calibri" panose="020F0502020204030204" pitchFamily="34" charset="0"/>
                <a:hlinkClick r:id="rId7">
                  <a:extLst>
                    <a:ext uri="{A12FA001-AC4F-418D-AE19-62706E023703}">
                      <ahyp:hlinkClr xmlns:ahyp="http://schemas.microsoft.com/office/drawing/2018/hyperlinkcolor" val="tx"/>
                    </a:ext>
                  </a:extLst>
                </a:hlinkClick>
              </a:rPr>
              <a:t>http://www.ulliwaltinger.de/sentiment/</a:t>
            </a:r>
            <a:endParaRPr lang="en-US" sz="2800" b="1" dirty="0">
              <a:solidFill>
                <a:schemeClr val="tx2">
                  <a:lumMod val="75000"/>
                </a:schemeClr>
              </a:solidFill>
              <a:latin typeface="Calibri" panose="020F0502020204030204" pitchFamily="34" charset="0"/>
              <a:cs typeface="Calibri" panose="020F0502020204030204" pitchFamily="34" charset="0"/>
            </a:endParaRPr>
          </a:p>
          <a:p>
            <a:r>
              <a:rPr lang="en-US" sz="2800" b="1" dirty="0">
                <a:solidFill>
                  <a:schemeClr val="tx2">
                    <a:lumMod val="75000"/>
                  </a:schemeClr>
                </a:solidFill>
                <a:latin typeface="Calibri" panose="020F0502020204030204" pitchFamily="34" charset="0"/>
                <a:cs typeface="Calibri" panose="020F0502020204030204" pitchFamily="34" charset="0"/>
                <a:hlinkClick r:id="rId8">
                  <a:extLst>
                    <a:ext uri="{A12FA001-AC4F-418D-AE19-62706E023703}">
                      <ahyp:hlinkClr xmlns:ahyp="http://schemas.microsoft.com/office/drawing/2018/hyperlinkcolor" val="tx"/>
                    </a:ext>
                  </a:extLst>
                </a:hlinkClick>
              </a:rPr>
              <a:t>https://www.dropbox.com/home/cis4560_5200Fall2018/termProjectsGuidelines</a:t>
            </a:r>
            <a:endParaRPr lang="en-US" sz="2800" b="1" dirty="0">
              <a:solidFill>
                <a:schemeClr val="tx2">
                  <a:lumMod val="75000"/>
                </a:schemeClr>
              </a:solidFill>
              <a:latin typeface="Calibri" panose="020F0502020204030204" pitchFamily="34" charset="0"/>
              <a:cs typeface="Calibri" panose="020F0502020204030204" pitchFamily="34" charset="0"/>
            </a:endParaRPr>
          </a:p>
          <a:p>
            <a:endParaRPr lang="en-US" sz="2800" b="1" dirty="0">
              <a:solidFill>
                <a:schemeClr val="tx2">
                  <a:lumMod val="75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038340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Thank You | Phoenix - My Child Abuse Recovery Journal">
            <a:extLst>
              <a:ext uri="{FF2B5EF4-FFF2-40B4-BE49-F238E27FC236}">
                <a16:creationId xmlns:a16="http://schemas.microsoft.com/office/drawing/2014/main" id="{01A541D4-DE3C-5E44-9E4E-65C52C1888BE}"/>
              </a:ext>
            </a:extLst>
          </p:cNvPr>
          <p:cNvPicPr>
            <a:picLocks noGrp="1" noChangeAspect="1"/>
          </p:cNvPicPr>
          <p:nvPr>
            <p:ph idx="1"/>
          </p:nvPr>
        </p:nvPicPr>
        <p:blipFill>
          <a:blip r:embed="rId2">
            <a:extLst>
              <a:ext uri="{837473B0-CC2E-450A-ABE3-18F120FF3D39}">
                <a1611:picAttrSrcUrl xmlns:a1611="http://schemas.microsoft.com/office/drawing/2016/11/main" r:id="rId3"/>
              </a:ext>
            </a:extLst>
          </a:blip>
          <a:stretch>
            <a:fillRect/>
          </a:stretch>
        </p:blipFill>
        <p:spPr>
          <a:xfrm>
            <a:off x="0" y="0"/>
            <a:ext cx="12192000" cy="6858000"/>
          </a:xfrm>
        </p:spPr>
      </p:pic>
      <p:sp>
        <p:nvSpPr>
          <p:cNvPr id="8" name="TextBox 7">
            <a:extLst>
              <a:ext uri="{FF2B5EF4-FFF2-40B4-BE49-F238E27FC236}">
                <a16:creationId xmlns:a16="http://schemas.microsoft.com/office/drawing/2014/main" id="{88CD69AD-3A8E-7F4F-B38C-2DBE34D04F51}"/>
              </a:ext>
            </a:extLst>
          </p:cNvPr>
          <p:cNvSpPr txBox="1"/>
          <p:nvPr/>
        </p:nvSpPr>
        <p:spPr>
          <a:xfrm>
            <a:off x="4572000" y="5609431"/>
            <a:ext cx="3048000" cy="230832"/>
          </a:xfrm>
          <a:prstGeom prst="rect">
            <a:avLst/>
          </a:prstGeom>
          <a:noFill/>
        </p:spPr>
        <p:txBody>
          <a:bodyPr wrap="square" rtlCol="0">
            <a:spAutoFit/>
          </a:bodyPr>
          <a:lstStyle/>
          <a:p>
            <a:endParaRPr lang="en-US" sz="900" dirty="0"/>
          </a:p>
        </p:txBody>
      </p:sp>
    </p:spTree>
    <p:extLst>
      <p:ext uri="{BB962C8B-B14F-4D97-AF65-F5344CB8AC3E}">
        <p14:creationId xmlns:p14="http://schemas.microsoft.com/office/powerpoint/2010/main" val="133509789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D7AE0-177C-A749-9926-EA352067E67E}"/>
              </a:ext>
            </a:extLst>
          </p:cNvPr>
          <p:cNvSpPr>
            <a:spLocks noGrp="1"/>
          </p:cNvSpPr>
          <p:nvPr>
            <p:ph type="title"/>
          </p:nvPr>
        </p:nvSpPr>
        <p:spPr>
          <a:xfrm>
            <a:off x="1490870" y="639315"/>
            <a:ext cx="4532244" cy="1035428"/>
          </a:xfrm>
        </p:spPr>
        <p:txBody>
          <a:bodyPr>
            <a:normAutofit/>
          </a:bodyPr>
          <a:lstStyle/>
          <a:p>
            <a:pPr algn="l"/>
            <a:r>
              <a:rPr lang="en-US" b="1" dirty="0">
                <a:solidFill>
                  <a:schemeClr val="accent1"/>
                </a:solidFill>
              </a:rPr>
              <a:t>ABOUT THE DATASET</a:t>
            </a:r>
          </a:p>
        </p:txBody>
      </p:sp>
      <p:sp>
        <p:nvSpPr>
          <p:cNvPr id="3" name="Content Placeholder 2">
            <a:extLst>
              <a:ext uri="{FF2B5EF4-FFF2-40B4-BE49-F238E27FC236}">
                <a16:creationId xmlns:a16="http://schemas.microsoft.com/office/drawing/2014/main" id="{E690C045-3148-6141-8F33-E86714267A10}"/>
              </a:ext>
            </a:extLst>
          </p:cNvPr>
          <p:cNvSpPr>
            <a:spLocks noGrp="1"/>
          </p:cNvSpPr>
          <p:nvPr>
            <p:ph idx="1"/>
          </p:nvPr>
        </p:nvSpPr>
        <p:spPr>
          <a:xfrm>
            <a:off x="4591878" y="1932343"/>
            <a:ext cx="6655904" cy="4518153"/>
          </a:xfrm>
        </p:spPr>
        <p:txBody>
          <a:bodyPr>
            <a:noAutofit/>
          </a:bodyPr>
          <a:lstStyle/>
          <a:p>
            <a:r>
              <a:rPr lang="en-US" sz="2400" b="1" dirty="0">
                <a:solidFill>
                  <a:schemeClr val="tx2">
                    <a:lumMod val="75000"/>
                  </a:schemeClr>
                </a:solidFill>
                <a:latin typeface="Calibri" panose="020F0502020204030204" pitchFamily="34" charset="0"/>
                <a:cs typeface="Calibri" panose="020F0502020204030204" pitchFamily="34" charset="0"/>
              </a:rPr>
              <a:t>Dataset : </a:t>
            </a:r>
            <a:r>
              <a:rPr lang="en-US" sz="2400" dirty="0">
                <a:solidFill>
                  <a:schemeClr val="tx2">
                    <a:lumMod val="75000"/>
                  </a:schemeClr>
                </a:solidFill>
                <a:latin typeface="Calibri" panose="020F0502020204030204" pitchFamily="34" charset="0"/>
                <a:cs typeface="Calibri" panose="020F0502020204030204" pitchFamily="34" charset="0"/>
              </a:rPr>
              <a:t>- </a:t>
            </a:r>
            <a:r>
              <a:rPr lang="en-US" sz="2400" b="1" dirty="0">
                <a:solidFill>
                  <a:schemeClr val="accent2"/>
                </a:solidFill>
                <a:latin typeface="Calibri" panose="020F0502020204030204" pitchFamily="34" charset="0"/>
                <a:cs typeface="Calibri" panose="020F0502020204030204" pitchFamily="34" charset="0"/>
              </a:rPr>
              <a:t>https://s3.amazonaws.com/amazon-reviews-pds/tsv/index.txt</a:t>
            </a:r>
          </a:p>
          <a:p>
            <a:r>
              <a:rPr lang="en-US" sz="2400" b="1" dirty="0">
                <a:solidFill>
                  <a:schemeClr val="tx2">
                    <a:lumMod val="75000"/>
                  </a:schemeClr>
                </a:solidFill>
                <a:latin typeface="Calibri" panose="020F0502020204030204" pitchFamily="34" charset="0"/>
                <a:cs typeface="Calibri" panose="020F0502020204030204" pitchFamily="34" charset="0"/>
              </a:rPr>
              <a:t>Products reviewed  between </a:t>
            </a:r>
            <a:r>
              <a:rPr lang="en-US" sz="2400" b="1" dirty="0">
                <a:solidFill>
                  <a:schemeClr val="accent2"/>
                </a:solidFill>
                <a:latin typeface="Calibri" panose="020F0502020204030204" pitchFamily="34" charset="0"/>
                <a:cs typeface="Calibri" panose="020F0502020204030204" pitchFamily="34" charset="0"/>
              </a:rPr>
              <a:t>2005 and 2015 are analyzed</a:t>
            </a:r>
          </a:p>
          <a:p>
            <a:r>
              <a:rPr lang="en-US" sz="2400" b="1" dirty="0">
                <a:solidFill>
                  <a:schemeClr val="tx2">
                    <a:lumMod val="75000"/>
                  </a:schemeClr>
                </a:solidFill>
                <a:latin typeface="Calibri" panose="020F0502020204030204" pitchFamily="34" charset="0"/>
                <a:cs typeface="Calibri" panose="020F0502020204030204" pitchFamily="34" charset="0"/>
              </a:rPr>
              <a:t>Countries considered : </a:t>
            </a:r>
            <a:r>
              <a:rPr lang="en-US" sz="2400" b="1" dirty="0">
                <a:solidFill>
                  <a:schemeClr val="accent2"/>
                </a:solidFill>
                <a:latin typeface="Calibri" panose="020F0502020204030204" pitchFamily="34" charset="0"/>
                <a:cs typeface="Calibri" panose="020F0502020204030204" pitchFamily="34" charset="0"/>
              </a:rPr>
              <a:t>US, UK, FR , DE </a:t>
            </a:r>
          </a:p>
          <a:p>
            <a:r>
              <a:rPr lang="en-US" sz="2400" b="1" dirty="0">
                <a:solidFill>
                  <a:schemeClr val="tx2">
                    <a:lumMod val="75000"/>
                  </a:schemeClr>
                </a:solidFill>
                <a:latin typeface="Calibri" panose="020F0502020204030204" pitchFamily="34" charset="0"/>
                <a:cs typeface="Calibri" panose="020F0502020204030204" pitchFamily="34" charset="0"/>
              </a:rPr>
              <a:t>File Size : </a:t>
            </a:r>
            <a:r>
              <a:rPr lang="en-US" sz="2400" b="1" dirty="0">
                <a:solidFill>
                  <a:schemeClr val="accent2"/>
                </a:solidFill>
                <a:latin typeface="Calibri" panose="020F0502020204030204" pitchFamily="34" charset="0"/>
                <a:cs typeface="Calibri" panose="020F0502020204030204" pitchFamily="34" charset="0"/>
              </a:rPr>
              <a:t>5.26 GB</a:t>
            </a:r>
          </a:p>
          <a:p>
            <a:r>
              <a:rPr lang="en-US" sz="2400" b="1" dirty="0">
                <a:solidFill>
                  <a:schemeClr val="tx2">
                    <a:lumMod val="75000"/>
                  </a:schemeClr>
                </a:solidFill>
                <a:latin typeface="Calibri" panose="020F0502020204030204" pitchFamily="34" charset="0"/>
                <a:cs typeface="Calibri" panose="020F0502020204030204" pitchFamily="34" charset="0"/>
              </a:rPr>
              <a:t>Number of Files : </a:t>
            </a:r>
            <a:r>
              <a:rPr lang="en-US" sz="2400" b="1" dirty="0">
                <a:solidFill>
                  <a:schemeClr val="accent2"/>
                </a:solidFill>
                <a:latin typeface="Calibri" panose="020F0502020204030204" pitchFamily="34" charset="0"/>
                <a:cs typeface="Calibri" panose="020F0502020204030204" pitchFamily="34" charset="0"/>
              </a:rPr>
              <a:t>7</a:t>
            </a:r>
          </a:p>
          <a:p>
            <a:r>
              <a:rPr lang="en-US" sz="2400" b="1" dirty="0">
                <a:solidFill>
                  <a:schemeClr val="tx2">
                    <a:lumMod val="75000"/>
                  </a:schemeClr>
                </a:solidFill>
                <a:latin typeface="Calibri" panose="020F0502020204030204" pitchFamily="34" charset="0"/>
                <a:cs typeface="Calibri" panose="020F0502020204030204" pitchFamily="34" charset="0"/>
              </a:rPr>
              <a:t>File Format : </a:t>
            </a:r>
            <a:r>
              <a:rPr lang="en-US" sz="2400" b="1" dirty="0">
                <a:solidFill>
                  <a:schemeClr val="accent2"/>
                </a:solidFill>
                <a:latin typeface="Calibri" panose="020F0502020204030204" pitchFamily="34" charset="0"/>
                <a:cs typeface="Calibri" panose="020F0502020204030204" pitchFamily="34" charset="0"/>
              </a:rPr>
              <a:t>TSV (Tab Separated Values),</a:t>
            </a:r>
          </a:p>
          <a:p>
            <a:pPr marL="457200" lvl="1" indent="0">
              <a:buNone/>
            </a:pPr>
            <a:r>
              <a:rPr lang="en-US" sz="2200" b="1" dirty="0">
                <a:solidFill>
                  <a:schemeClr val="accent2"/>
                </a:solidFill>
                <a:latin typeface="Calibri" panose="020F0502020204030204" pitchFamily="34" charset="0"/>
                <a:cs typeface="Calibri" panose="020F0502020204030204" pitchFamily="34" charset="0"/>
              </a:rPr>
              <a:t>			   CSV (Comma Separated Values)</a:t>
            </a:r>
          </a:p>
          <a:p>
            <a:pPr>
              <a:lnSpc>
                <a:spcPct val="100000"/>
              </a:lnSpc>
            </a:pPr>
            <a:r>
              <a:rPr lang="en-US" sz="2400" b="1" dirty="0">
                <a:solidFill>
                  <a:schemeClr val="tx2">
                    <a:lumMod val="75000"/>
                  </a:schemeClr>
                </a:solidFill>
                <a:latin typeface="Calibri" panose="020F0502020204030204" pitchFamily="34" charset="0"/>
                <a:cs typeface="Calibri" panose="020F0502020204030204" pitchFamily="34" charset="0"/>
              </a:rPr>
              <a:t>Total no. of product reviews : </a:t>
            </a:r>
            <a:r>
              <a:rPr lang="en-US" sz="2400" b="1" dirty="0">
                <a:solidFill>
                  <a:schemeClr val="accent2"/>
                </a:solidFill>
                <a:latin typeface="Calibri" panose="020F0502020204030204" pitchFamily="34" charset="0"/>
                <a:cs typeface="Calibri" panose="020F0502020204030204" pitchFamily="34" charset="0"/>
              </a:rPr>
              <a:t>9.57 million</a:t>
            </a:r>
          </a:p>
        </p:txBody>
      </p:sp>
      <p:pic>
        <p:nvPicPr>
          <p:cNvPr id="7" name="Graphic 6" descr="Right Pointing Backhand Index ">
            <a:extLst>
              <a:ext uri="{FF2B5EF4-FFF2-40B4-BE49-F238E27FC236}">
                <a16:creationId xmlns:a16="http://schemas.microsoft.com/office/drawing/2014/main" id="{79BCC2CC-C1B5-45D4-9906-7FA8AD8F1E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06600" y="2476501"/>
            <a:ext cx="2349500" cy="2706756"/>
          </a:xfrm>
          <a:prstGeom prst="rect">
            <a:avLst/>
          </a:prstGeom>
        </p:spPr>
      </p:pic>
    </p:spTree>
    <p:extLst>
      <p:ext uri="{BB962C8B-B14F-4D97-AF65-F5344CB8AC3E}">
        <p14:creationId xmlns:p14="http://schemas.microsoft.com/office/powerpoint/2010/main" val="8484262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56737A-71FC-4148-9171-02B2C2E90BA4}"/>
              </a:ext>
            </a:extLst>
          </p:cNvPr>
          <p:cNvSpPr>
            <a:spLocks noGrp="1"/>
          </p:cNvSpPr>
          <p:nvPr>
            <p:ph type="title"/>
          </p:nvPr>
        </p:nvSpPr>
        <p:spPr>
          <a:xfrm>
            <a:off x="1640156" y="624110"/>
            <a:ext cx="8911687" cy="808823"/>
          </a:xfrm>
        </p:spPr>
        <p:txBody>
          <a:bodyPr>
            <a:normAutofit/>
          </a:bodyPr>
          <a:lstStyle/>
          <a:p>
            <a:r>
              <a:rPr lang="en-US" b="1" dirty="0">
                <a:solidFill>
                  <a:schemeClr val="accent1"/>
                </a:solidFill>
              </a:rPr>
              <a:t>CLUSTER DETAILS</a:t>
            </a:r>
          </a:p>
        </p:txBody>
      </p:sp>
      <p:sp>
        <p:nvSpPr>
          <p:cNvPr id="3" name="Content Placeholder 2">
            <a:extLst>
              <a:ext uri="{FF2B5EF4-FFF2-40B4-BE49-F238E27FC236}">
                <a16:creationId xmlns:a16="http://schemas.microsoft.com/office/drawing/2014/main" id="{BB12362A-C826-C943-AD79-BE3933ED696E}"/>
              </a:ext>
            </a:extLst>
          </p:cNvPr>
          <p:cNvSpPr>
            <a:spLocks noGrp="1"/>
          </p:cNvSpPr>
          <p:nvPr>
            <p:ph idx="1"/>
          </p:nvPr>
        </p:nvSpPr>
        <p:spPr>
          <a:xfrm>
            <a:off x="5906806" y="1677173"/>
            <a:ext cx="6141834" cy="4445331"/>
          </a:xfrm>
        </p:spPr>
        <p:txBody>
          <a:bodyPr>
            <a:normAutofit fontScale="92500"/>
          </a:bodyPr>
          <a:lstStyle/>
          <a:p>
            <a:pPr marL="0" lvl="0" indent="-133350">
              <a:spcBef>
                <a:spcPts val="0"/>
              </a:spcBef>
              <a:spcAft>
                <a:spcPts val="600"/>
              </a:spcAft>
              <a:buClr>
                <a:schemeClr val="dk1"/>
              </a:buClr>
              <a:buSzPts val="2100"/>
              <a:buNone/>
            </a:pPr>
            <a:r>
              <a:rPr lang="en" sz="2400" b="1" dirty="0">
                <a:solidFill>
                  <a:schemeClr val="accent4"/>
                </a:solidFill>
                <a:latin typeface="Calibri" panose="020F0502020204030204" pitchFamily="34" charset="0"/>
                <a:cs typeface="Calibri" panose="020F0502020204030204" pitchFamily="34" charset="0"/>
              </a:rPr>
              <a:t>Cluster Version </a:t>
            </a:r>
            <a:r>
              <a:rPr lang="en" sz="2000" b="1" dirty="0">
                <a:solidFill>
                  <a:schemeClr val="accent4"/>
                </a:solidFill>
                <a:latin typeface="Calibri" panose="020F0502020204030204" pitchFamily="34" charset="0"/>
                <a:cs typeface="Calibri" panose="020F0502020204030204" pitchFamily="34" charset="0"/>
              </a:rPr>
              <a:t>:</a:t>
            </a:r>
            <a:r>
              <a:rPr lang="en" sz="2400" b="1" dirty="0">
                <a:solidFill>
                  <a:schemeClr val="accent4"/>
                </a:solidFill>
                <a:latin typeface="Calibri" panose="020F0502020204030204" pitchFamily="34" charset="0"/>
                <a:cs typeface="Calibri" panose="020F0502020204030204" pitchFamily="34" charset="0"/>
              </a:rPr>
              <a:t>  </a:t>
            </a:r>
            <a:r>
              <a:rPr lang="en" sz="2400" b="1" dirty="0">
                <a:solidFill>
                  <a:schemeClr val="accent2"/>
                </a:solidFill>
                <a:latin typeface="Calibri" panose="020F0502020204030204" pitchFamily="34" charset="0"/>
                <a:cs typeface="Calibri" panose="020F0502020204030204" pitchFamily="34" charset="0"/>
              </a:rPr>
              <a:t>Oracle Big Data Compute Edition</a:t>
            </a:r>
            <a:br>
              <a:rPr lang="en" sz="2400" dirty="0">
                <a:solidFill>
                  <a:schemeClr val="accent4"/>
                </a:solidFill>
                <a:latin typeface="Calibri" panose="020F0502020204030204" pitchFamily="34" charset="0"/>
                <a:cs typeface="Calibri" panose="020F0502020204030204" pitchFamily="34" charset="0"/>
              </a:rPr>
            </a:br>
            <a:endParaRPr lang="en" sz="2400" dirty="0">
              <a:solidFill>
                <a:schemeClr val="accent4"/>
              </a:solidFill>
              <a:latin typeface="Calibri" panose="020F0502020204030204" pitchFamily="34" charset="0"/>
              <a:cs typeface="Calibri" panose="020F0502020204030204" pitchFamily="34" charset="0"/>
            </a:endParaRPr>
          </a:p>
          <a:p>
            <a:pPr marL="0" lvl="0" indent="-133350">
              <a:spcBef>
                <a:spcPts val="0"/>
              </a:spcBef>
              <a:spcAft>
                <a:spcPts val="600"/>
              </a:spcAft>
              <a:buClr>
                <a:schemeClr val="dk1"/>
              </a:buClr>
              <a:buSzPts val="2100"/>
              <a:buNone/>
            </a:pPr>
            <a:r>
              <a:rPr lang="en" sz="2400" b="1" dirty="0">
                <a:solidFill>
                  <a:schemeClr val="accent4"/>
                </a:solidFill>
                <a:latin typeface="Calibri" panose="020F0502020204030204" pitchFamily="34" charset="0"/>
                <a:cs typeface="Calibri" panose="020F0502020204030204" pitchFamily="34" charset="0"/>
              </a:rPr>
              <a:t>No. of Nodes    : </a:t>
            </a:r>
            <a:r>
              <a:rPr lang="en" sz="2400" b="1" dirty="0">
                <a:solidFill>
                  <a:schemeClr val="accent2"/>
                </a:solidFill>
                <a:latin typeface="Calibri" panose="020F0502020204030204" pitchFamily="34" charset="0"/>
                <a:cs typeface="Calibri" panose="020F0502020204030204" pitchFamily="34" charset="0"/>
              </a:rPr>
              <a:t>5</a:t>
            </a:r>
            <a:br>
              <a:rPr lang="en" sz="2400" dirty="0">
                <a:solidFill>
                  <a:schemeClr val="accent4"/>
                </a:solidFill>
                <a:latin typeface="Calibri" panose="020F0502020204030204" pitchFamily="34" charset="0"/>
                <a:cs typeface="Calibri" panose="020F0502020204030204" pitchFamily="34" charset="0"/>
              </a:rPr>
            </a:br>
            <a:endParaRPr lang="en" sz="2400" dirty="0">
              <a:solidFill>
                <a:schemeClr val="accent4"/>
              </a:solidFill>
              <a:latin typeface="Calibri" panose="020F0502020204030204" pitchFamily="34" charset="0"/>
              <a:cs typeface="Calibri" panose="020F0502020204030204" pitchFamily="34" charset="0"/>
            </a:endParaRPr>
          </a:p>
          <a:p>
            <a:pPr marL="0" lvl="0" indent="-133350">
              <a:spcBef>
                <a:spcPts val="0"/>
              </a:spcBef>
              <a:spcAft>
                <a:spcPts val="600"/>
              </a:spcAft>
              <a:buClr>
                <a:schemeClr val="dk1"/>
              </a:buClr>
              <a:buSzPts val="2100"/>
              <a:buNone/>
            </a:pPr>
            <a:r>
              <a:rPr lang="en" sz="2400" b="1" dirty="0">
                <a:solidFill>
                  <a:schemeClr val="accent4"/>
                </a:solidFill>
                <a:latin typeface="Calibri" panose="020F0502020204030204" pitchFamily="34" charset="0"/>
                <a:cs typeface="Calibri" panose="020F0502020204030204" pitchFamily="34" charset="0"/>
              </a:rPr>
              <a:t>Memory Size   </a:t>
            </a:r>
            <a:r>
              <a:rPr lang="en" sz="2000" b="1" dirty="0">
                <a:solidFill>
                  <a:schemeClr val="accent4"/>
                </a:solidFill>
                <a:latin typeface="Calibri" panose="020F0502020204030204" pitchFamily="34" charset="0"/>
                <a:cs typeface="Calibri" panose="020F0502020204030204" pitchFamily="34" charset="0"/>
              </a:rPr>
              <a:t>  : </a:t>
            </a:r>
            <a:r>
              <a:rPr lang="en" sz="2400" b="1" dirty="0">
                <a:solidFill>
                  <a:schemeClr val="accent2"/>
                </a:solidFill>
                <a:latin typeface="Calibri" panose="020F0502020204030204" pitchFamily="34" charset="0"/>
                <a:cs typeface="Calibri" panose="020F0502020204030204" pitchFamily="34" charset="0"/>
              </a:rPr>
              <a:t>150 GB</a:t>
            </a:r>
            <a:br>
              <a:rPr lang="en" sz="2400" dirty="0">
                <a:solidFill>
                  <a:schemeClr val="accent4"/>
                </a:solidFill>
                <a:latin typeface="Calibri" panose="020F0502020204030204" pitchFamily="34" charset="0"/>
                <a:cs typeface="Calibri" panose="020F0502020204030204" pitchFamily="34" charset="0"/>
              </a:rPr>
            </a:br>
            <a:endParaRPr lang="en" sz="2400" dirty="0">
              <a:solidFill>
                <a:schemeClr val="accent4"/>
              </a:solidFill>
              <a:latin typeface="Calibri" panose="020F0502020204030204" pitchFamily="34" charset="0"/>
              <a:cs typeface="Calibri" panose="020F0502020204030204" pitchFamily="34" charset="0"/>
            </a:endParaRPr>
          </a:p>
          <a:p>
            <a:pPr marL="0" lvl="0" indent="-133350">
              <a:spcBef>
                <a:spcPts val="0"/>
              </a:spcBef>
              <a:spcAft>
                <a:spcPts val="600"/>
              </a:spcAft>
              <a:buClr>
                <a:schemeClr val="dk1"/>
              </a:buClr>
              <a:buSzPts val="2100"/>
              <a:buNone/>
            </a:pPr>
            <a:r>
              <a:rPr lang="en" sz="2400" b="1" dirty="0">
                <a:solidFill>
                  <a:schemeClr val="accent4"/>
                </a:solidFill>
                <a:latin typeface="Calibri" panose="020F0502020204030204" pitchFamily="34" charset="0"/>
                <a:cs typeface="Calibri" panose="020F0502020204030204" pitchFamily="34" charset="0"/>
              </a:rPr>
              <a:t>CPU                     :  </a:t>
            </a:r>
            <a:r>
              <a:rPr lang="en" sz="2400" b="1" dirty="0">
                <a:solidFill>
                  <a:schemeClr val="accent2"/>
                </a:solidFill>
                <a:latin typeface="Calibri" panose="020F0502020204030204" pitchFamily="34" charset="0"/>
                <a:cs typeface="Calibri" panose="020F0502020204030204" pitchFamily="34" charset="0"/>
              </a:rPr>
              <a:t>20 vCPU</a:t>
            </a:r>
            <a:br>
              <a:rPr lang="en" sz="2400" dirty="0">
                <a:solidFill>
                  <a:schemeClr val="accent4"/>
                </a:solidFill>
                <a:latin typeface="Calibri" panose="020F0502020204030204" pitchFamily="34" charset="0"/>
                <a:cs typeface="Calibri" panose="020F0502020204030204" pitchFamily="34" charset="0"/>
              </a:rPr>
            </a:br>
            <a:endParaRPr lang="en" sz="2400" b="1" dirty="0">
              <a:solidFill>
                <a:schemeClr val="accent4"/>
              </a:solidFill>
              <a:latin typeface="Calibri" panose="020F0502020204030204" pitchFamily="34" charset="0"/>
              <a:cs typeface="Calibri" panose="020F0502020204030204" pitchFamily="34" charset="0"/>
            </a:endParaRPr>
          </a:p>
          <a:p>
            <a:pPr marL="0" lvl="0" indent="-133350">
              <a:spcBef>
                <a:spcPts val="0"/>
              </a:spcBef>
              <a:spcAft>
                <a:spcPts val="600"/>
              </a:spcAft>
              <a:buClr>
                <a:schemeClr val="dk1"/>
              </a:buClr>
              <a:buSzPts val="2100"/>
              <a:buNone/>
            </a:pPr>
            <a:r>
              <a:rPr lang="en" sz="2400" b="1" dirty="0">
                <a:solidFill>
                  <a:schemeClr val="accent4"/>
                </a:solidFill>
                <a:latin typeface="Calibri" panose="020F0502020204030204" pitchFamily="34" charset="0"/>
                <a:cs typeface="Calibri" panose="020F0502020204030204" pitchFamily="34" charset="0"/>
              </a:rPr>
              <a:t>HDFS Capacity   </a:t>
            </a:r>
            <a:r>
              <a:rPr lang="en" sz="2000" b="1" dirty="0">
                <a:solidFill>
                  <a:schemeClr val="accent4"/>
                </a:solidFill>
                <a:latin typeface="Calibri" panose="020F0502020204030204" pitchFamily="34" charset="0"/>
                <a:cs typeface="Calibri" panose="020F0502020204030204" pitchFamily="34" charset="0"/>
              </a:rPr>
              <a:t>:</a:t>
            </a:r>
            <a:r>
              <a:rPr lang="en" sz="2400" b="1" dirty="0">
                <a:solidFill>
                  <a:schemeClr val="accent4"/>
                </a:solidFill>
                <a:latin typeface="Calibri" panose="020F0502020204030204" pitchFamily="34" charset="0"/>
                <a:cs typeface="Calibri" panose="020F0502020204030204" pitchFamily="34" charset="0"/>
              </a:rPr>
              <a:t> </a:t>
            </a:r>
            <a:r>
              <a:rPr lang="en" sz="2400" b="1" dirty="0">
                <a:solidFill>
                  <a:schemeClr val="accent2"/>
                </a:solidFill>
                <a:latin typeface="Calibri" panose="020F0502020204030204" pitchFamily="34" charset="0"/>
                <a:cs typeface="Calibri" panose="020F0502020204030204" pitchFamily="34" charset="0"/>
              </a:rPr>
              <a:t>147 GB</a:t>
            </a:r>
          </a:p>
          <a:p>
            <a:pPr marL="0" lvl="0" indent="-133350">
              <a:spcBef>
                <a:spcPts val="0"/>
              </a:spcBef>
              <a:spcAft>
                <a:spcPts val="600"/>
              </a:spcAft>
              <a:buClr>
                <a:schemeClr val="dk1"/>
              </a:buClr>
              <a:buSzPts val="2100"/>
              <a:buNone/>
            </a:pPr>
            <a:endParaRPr lang="en" sz="2400" b="1" i="1" dirty="0">
              <a:solidFill>
                <a:schemeClr val="accent4"/>
              </a:solidFill>
              <a:latin typeface="Calibri" panose="020F0502020204030204" pitchFamily="34" charset="0"/>
              <a:cs typeface="Calibri" panose="020F0502020204030204" pitchFamily="34" charset="0"/>
            </a:endParaRPr>
          </a:p>
          <a:p>
            <a:pPr marL="0" indent="-133350">
              <a:spcBef>
                <a:spcPts val="0"/>
              </a:spcBef>
              <a:spcAft>
                <a:spcPts val="600"/>
              </a:spcAft>
              <a:buClr>
                <a:schemeClr val="dk1"/>
              </a:buClr>
              <a:buSzPts val="2100"/>
              <a:buNone/>
            </a:pPr>
            <a:r>
              <a:rPr lang="en" sz="2400" b="1" dirty="0">
                <a:solidFill>
                  <a:schemeClr val="accent4"/>
                </a:solidFill>
                <a:latin typeface="Calibri" panose="020F0502020204030204" pitchFamily="34" charset="0"/>
                <a:cs typeface="Calibri" panose="020F0502020204030204" pitchFamily="34" charset="0"/>
              </a:rPr>
              <a:t>Storage                : </a:t>
            </a:r>
            <a:r>
              <a:rPr lang="en" sz="2400" b="1" dirty="0">
                <a:solidFill>
                  <a:schemeClr val="accent2"/>
                </a:solidFill>
                <a:latin typeface="Calibri" panose="020F0502020204030204" pitchFamily="34" charset="0"/>
                <a:cs typeface="Calibri" panose="020F0502020204030204" pitchFamily="34" charset="0"/>
              </a:rPr>
              <a:t>678 GB</a:t>
            </a:r>
          </a:p>
          <a:p>
            <a:pPr marL="0" lvl="0" indent="-133350">
              <a:spcBef>
                <a:spcPts val="0"/>
              </a:spcBef>
              <a:spcAft>
                <a:spcPts val="600"/>
              </a:spcAft>
              <a:buClr>
                <a:schemeClr val="dk1"/>
              </a:buClr>
              <a:buSzPts val="2100"/>
              <a:buNone/>
            </a:pPr>
            <a:endParaRPr lang="en" sz="2400" b="1" dirty="0">
              <a:solidFill>
                <a:schemeClr val="accent2"/>
              </a:solidFill>
              <a:latin typeface="Calibri" panose="020F0502020204030204" pitchFamily="34" charset="0"/>
              <a:cs typeface="Calibri" panose="020F0502020204030204" pitchFamily="34" charset="0"/>
            </a:endParaRPr>
          </a:p>
        </p:txBody>
      </p:sp>
      <p:pic>
        <p:nvPicPr>
          <p:cNvPr id="7" name="Graphic 6" descr="Computer">
            <a:extLst>
              <a:ext uri="{FF2B5EF4-FFF2-40B4-BE49-F238E27FC236}">
                <a16:creationId xmlns:a16="http://schemas.microsoft.com/office/drawing/2014/main" id="{AAFF55E1-D0F4-4CDF-850B-B76762AB55D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49804" y="1785730"/>
            <a:ext cx="3639337" cy="3639337"/>
          </a:xfrm>
          <a:prstGeom prst="rect">
            <a:avLst/>
          </a:prstGeom>
        </p:spPr>
      </p:pic>
    </p:spTree>
    <p:extLst>
      <p:ext uri="{BB962C8B-B14F-4D97-AF65-F5344CB8AC3E}">
        <p14:creationId xmlns:p14="http://schemas.microsoft.com/office/powerpoint/2010/main" val="18077698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BAFF9-7B75-3A42-99FE-41F1A3E7B0AB}"/>
              </a:ext>
            </a:extLst>
          </p:cNvPr>
          <p:cNvSpPr>
            <a:spLocks noGrp="1"/>
          </p:cNvSpPr>
          <p:nvPr>
            <p:ph type="title"/>
          </p:nvPr>
        </p:nvSpPr>
        <p:spPr>
          <a:xfrm>
            <a:off x="1573696" y="618496"/>
            <a:ext cx="10618304" cy="1024670"/>
          </a:xfrm>
        </p:spPr>
        <p:txBody>
          <a:bodyPr>
            <a:normAutofit/>
          </a:bodyPr>
          <a:lstStyle/>
          <a:p>
            <a:pPr algn="l"/>
            <a:r>
              <a:rPr lang="en-US" b="1" dirty="0">
                <a:solidFill>
                  <a:schemeClr val="accent6"/>
                </a:solidFill>
              </a:rPr>
              <a:t> </a:t>
            </a:r>
            <a:r>
              <a:rPr lang="en-US" b="1" dirty="0">
                <a:solidFill>
                  <a:schemeClr val="accent1"/>
                </a:solidFill>
              </a:rPr>
              <a:t>BIG DATA</a:t>
            </a:r>
          </a:p>
        </p:txBody>
      </p:sp>
      <p:sp>
        <p:nvSpPr>
          <p:cNvPr id="3" name="Content Placeholder 2">
            <a:extLst>
              <a:ext uri="{FF2B5EF4-FFF2-40B4-BE49-F238E27FC236}">
                <a16:creationId xmlns:a16="http://schemas.microsoft.com/office/drawing/2014/main" id="{30B136D7-9982-AE4A-B3E5-2BC0D72DB883}"/>
              </a:ext>
            </a:extLst>
          </p:cNvPr>
          <p:cNvSpPr>
            <a:spLocks noGrp="1"/>
          </p:cNvSpPr>
          <p:nvPr>
            <p:ph idx="1"/>
          </p:nvPr>
        </p:nvSpPr>
        <p:spPr>
          <a:xfrm>
            <a:off x="6377611" y="1898374"/>
            <a:ext cx="5331055" cy="3766930"/>
          </a:xfrm>
        </p:spPr>
        <p:txBody>
          <a:bodyPr>
            <a:normAutofit/>
          </a:bodyPr>
          <a:lstStyle/>
          <a:p>
            <a:r>
              <a:rPr lang="en-US" b="1" i="1" dirty="0">
                <a:solidFill>
                  <a:schemeClr val="accent3"/>
                </a:solidFill>
              </a:rPr>
              <a:t>Big data is a term used to refer to the study and applications of data sets that are too complex for traditional data-processing application software to adequately deal with.</a:t>
            </a:r>
          </a:p>
          <a:p>
            <a:r>
              <a:rPr lang="en-US" b="1" i="1" dirty="0">
                <a:solidFill>
                  <a:schemeClr val="tx2"/>
                </a:solidFill>
              </a:rPr>
              <a:t>It works on the principle that the more you know about anything the more reliably you can gain new insights and make predictions about it’s future. By comparing more data points, relationships begin to emerge and these relationships enable us to learn and make smarter decisions. </a:t>
            </a:r>
          </a:p>
        </p:txBody>
      </p:sp>
      <p:pic>
        <p:nvPicPr>
          <p:cNvPr id="5" name="Picture 4">
            <a:extLst>
              <a:ext uri="{FF2B5EF4-FFF2-40B4-BE49-F238E27FC236}">
                <a16:creationId xmlns:a16="http://schemas.microsoft.com/office/drawing/2014/main" id="{B725EA44-3CAE-7740-AF52-BB7814B6C0B5}"/>
              </a:ext>
            </a:extLst>
          </p:cNvPr>
          <p:cNvPicPr>
            <a:picLocks noChangeAspect="1"/>
          </p:cNvPicPr>
          <p:nvPr/>
        </p:nvPicPr>
        <p:blipFill rotWithShape="1">
          <a:blip r:embed="rId2">
            <a:extLst/>
          </a:blip>
          <a:srcRect l="257" r="992" b="-1"/>
          <a:stretch/>
        </p:blipFill>
        <p:spPr>
          <a:xfrm>
            <a:off x="1294664" y="1688140"/>
            <a:ext cx="4519727" cy="3983894"/>
          </a:xfrm>
          <a:prstGeom prst="rect">
            <a:avLst/>
          </a:prstGeom>
        </p:spPr>
      </p:pic>
    </p:spTree>
    <p:extLst>
      <p:ext uri="{BB962C8B-B14F-4D97-AF65-F5344CB8AC3E}">
        <p14:creationId xmlns:p14="http://schemas.microsoft.com/office/powerpoint/2010/main" val="12840292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24151A-6A8C-A142-8AD6-4609E16A2BAD}"/>
              </a:ext>
            </a:extLst>
          </p:cNvPr>
          <p:cNvSpPr>
            <a:spLocks noGrp="1"/>
          </p:cNvSpPr>
          <p:nvPr>
            <p:ph type="title"/>
          </p:nvPr>
        </p:nvSpPr>
        <p:spPr>
          <a:xfrm>
            <a:off x="4991761" y="796412"/>
            <a:ext cx="2343317" cy="1120877"/>
          </a:xfrm>
        </p:spPr>
        <p:txBody>
          <a:bodyPr>
            <a:normAutofit/>
          </a:bodyPr>
          <a:lstStyle/>
          <a:p>
            <a:pPr algn="ctr"/>
            <a:r>
              <a:rPr lang="en-US" b="1" dirty="0">
                <a:solidFill>
                  <a:schemeClr val="accent1"/>
                </a:solidFill>
              </a:rPr>
              <a:t>HADOOP</a:t>
            </a:r>
          </a:p>
        </p:txBody>
      </p:sp>
      <p:sp>
        <p:nvSpPr>
          <p:cNvPr id="10" name="Content Placeholder 9">
            <a:extLst>
              <a:ext uri="{FF2B5EF4-FFF2-40B4-BE49-F238E27FC236}">
                <a16:creationId xmlns:a16="http://schemas.microsoft.com/office/drawing/2014/main" id="{FA09A3ED-37A0-4448-9EA0-56B331311D1A}"/>
              </a:ext>
            </a:extLst>
          </p:cNvPr>
          <p:cNvSpPr>
            <a:spLocks noGrp="1"/>
          </p:cNvSpPr>
          <p:nvPr>
            <p:ph idx="1"/>
          </p:nvPr>
        </p:nvSpPr>
        <p:spPr>
          <a:xfrm>
            <a:off x="5695122" y="2067339"/>
            <a:ext cx="6140504" cy="3684207"/>
          </a:xfrm>
        </p:spPr>
        <p:txBody>
          <a:bodyPr>
            <a:normAutofit/>
          </a:bodyPr>
          <a:lstStyle/>
          <a:p>
            <a:pPr marL="0" indent="0">
              <a:buNone/>
            </a:pPr>
            <a:r>
              <a:rPr lang="en-US" b="1" i="1" dirty="0">
                <a:solidFill>
                  <a:schemeClr val="accent4"/>
                </a:solidFill>
              </a:rPr>
              <a:t>Hadoop is a framework to process Big Data. It is a     framework that enables you to store and process large data sets in parallel and distributed fashion.</a:t>
            </a:r>
          </a:p>
          <a:p>
            <a:pPr marL="0" indent="0">
              <a:buNone/>
            </a:pPr>
            <a:r>
              <a:rPr lang="en-US" sz="2400" b="1" i="1" u="sng" dirty="0">
                <a:solidFill>
                  <a:schemeClr val="accent6"/>
                </a:solidFill>
              </a:rPr>
              <a:t>Hadoop Core Components:</a:t>
            </a:r>
          </a:p>
          <a:p>
            <a:pPr marL="0" indent="0">
              <a:buNone/>
            </a:pPr>
            <a:r>
              <a:rPr lang="en-US" b="1" i="1" dirty="0">
                <a:solidFill>
                  <a:schemeClr val="tx1"/>
                </a:solidFill>
              </a:rPr>
              <a:t>Hadoop Distributed File System (HDFS)</a:t>
            </a:r>
            <a:r>
              <a:rPr lang="en-US" b="1" i="1" dirty="0"/>
              <a:t> </a:t>
            </a:r>
            <a:r>
              <a:rPr lang="en-US" b="1" i="1" dirty="0">
                <a:solidFill>
                  <a:schemeClr val="accent2"/>
                </a:solidFill>
              </a:rPr>
              <a:t>takes care of storage part of Hadoop architecture.</a:t>
            </a:r>
          </a:p>
          <a:p>
            <a:pPr marL="0" indent="0">
              <a:buNone/>
            </a:pPr>
            <a:r>
              <a:rPr lang="en-US" b="1" i="1" dirty="0">
                <a:solidFill>
                  <a:schemeClr val="tx1"/>
                </a:solidFill>
              </a:rPr>
              <a:t>MapReduce</a:t>
            </a:r>
            <a:r>
              <a:rPr lang="en-US" i="1" dirty="0"/>
              <a:t> </a:t>
            </a:r>
            <a:r>
              <a:rPr lang="en-US" b="1" i="1" dirty="0">
                <a:solidFill>
                  <a:schemeClr val="accent2"/>
                </a:solidFill>
              </a:rPr>
              <a:t>is a processing model and software framework for writing applications which can run on Hadoop. These programs of MapReduce are capable of processing Big Data in parallel on large clusters of computational nodes.</a:t>
            </a:r>
          </a:p>
          <a:p>
            <a:endParaRPr lang="en-US" sz="2000" dirty="0"/>
          </a:p>
        </p:txBody>
      </p:sp>
      <p:pic>
        <p:nvPicPr>
          <p:cNvPr id="8" name="Content Placeholder 4">
            <a:extLst>
              <a:ext uri="{FF2B5EF4-FFF2-40B4-BE49-F238E27FC236}">
                <a16:creationId xmlns:a16="http://schemas.microsoft.com/office/drawing/2014/main" id="{A43F273D-DC7F-C44C-9636-8B6341AE0EC7}"/>
              </a:ext>
            </a:extLst>
          </p:cNvPr>
          <p:cNvPicPr>
            <a:picLocks noChangeAspect="1"/>
          </p:cNvPicPr>
          <p:nvPr/>
        </p:nvPicPr>
        <p:blipFill>
          <a:blip r:embed="rId2"/>
          <a:stretch>
            <a:fillRect/>
          </a:stretch>
        </p:blipFill>
        <p:spPr>
          <a:xfrm>
            <a:off x="932843" y="2290026"/>
            <a:ext cx="4532243" cy="3238831"/>
          </a:xfrm>
          <a:prstGeom prst="rect">
            <a:avLst/>
          </a:prstGeom>
        </p:spPr>
      </p:pic>
      <p:pic>
        <p:nvPicPr>
          <p:cNvPr id="6" name="Picture 5">
            <a:extLst>
              <a:ext uri="{FF2B5EF4-FFF2-40B4-BE49-F238E27FC236}">
                <a16:creationId xmlns:a16="http://schemas.microsoft.com/office/drawing/2014/main" id="{722E7687-1CCC-4BD0-B6D2-4F84CFE1C382}"/>
              </a:ext>
            </a:extLst>
          </p:cNvPr>
          <p:cNvPicPr>
            <a:picLocks noChangeAspect="1"/>
          </p:cNvPicPr>
          <p:nvPr/>
        </p:nvPicPr>
        <p:blipFill>
          <a:blip r:embed="rId3"/>
          <a:stretch>
            <a:fillRect/>
          </a:stretch>
        </p:blipFill>
        <p:spPr>
          <a:xfrm>
            <a:off x="2539005" y="523609"/>
            <a:ext cx="2082800" cy="1293029"/>
          </a:xfrm>
          <a:prstGeom prst="rect">
            <a:avLst/>
          </a:prstGeom>
        </p:spPr>
      </p:pic>
    </p:spTree>
    <p:extLst>
      <p:ext uri="{BB962C8B-B14F-4D97-AF65-F5344CB8AC3E}">
        <p14:creationId xmlns:p14="http://schemas.microsoft.com/office/powerpoint/2010/main" val="33863679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A951B-69EE-194E-9DAF-402C3FA4CC13}"/>
              </a:ext>
            </a:extLst>
          </p:cNvPr>
          <p:cNvSpPr>
            <a:spLocks noGrp="1"/>
          </p:cNvSpPr>
          <p:nvPr>
            <p:ph type="title"/>
          </p:nvPr>
        </p:nvSpPr>
        <p:spPr>
          <a:xfrm>
            <a:off x="3026089" y="687127"/>
            <a:ext cx="4710787" cy="1293028"/>
          </a:xfrm>
        </p:spPr>
        <p:txBody>
          <a:bodyPr>
            <a:normAutofit/>
          </a:bodyPr>
          <a:lstStyle/>
          <a:p>
            <a:pPr algn="ctr"/>
            <a:r>
              <a:rPr lang="en-US" sz="4400" b="1" dirty="0">
                <a:solidFill>
                  <a:schemeClr val="accent1"/>
                </a:solidFill>
              </a:rPr>
              <a:t>HIVE</a:t>
            </a:r>
          </a:p>
        </p:txBody>
      </p:sp>
      <p:sp>
        <p:nvSpPr>
          <p:cNvPr id="29" name="Content Placeholder 21">
            <a:extLst>
              <a:ext uri="{FF2B5EF4-FFF2-40B4-BE49-F238E27FC236}">
                <a16:creationId xmlns:a16="http://schemas.microsoft.com/office/drawing/2014/main" id="{EDA2CF78-0084-423B-BB07-50114B215EFE}"/>
              </a:ext>
            </a:extLst>
          </p:cNvPr>
          <p:cNvSpPr>
            <a:spLocks noGrp="1"/>
          </p:cNvSpPr>
          <p:nvPr>
            <p:ph idx="1"/>
          </p:nvPr>
        </p:nvSpPr>
        <p:spPr>
          <a:xfrm>
            <a:off x="2536723" y="2194560"/>
            <a:ext cx="9231206" cy="4024125"/>
          </a:xfrm>
        </p:spPr>
        <p:txBody>
          <a:bodyPr>
            <a:normAutofit/>
          </a:bodyPr>
          <a:lstStyle/>
          <a:p>
            <a:r>
              <a:rPr lang="en-US" b="1" i="1" dirty="0">
                <a:solidFill>
                  <a:schemeClr val="accent2"/>
                </a:solidFill>
              </a:rPr>
              <a:t>Hive is a data warehouse infrastructure tool to process structured data in Hadoop.</a:t>
            </a:r>
          </a:p>
          <a:p>
            <a:r>
              <a:rPr lang="en-US" b="1" i="1" dirty="0">
                <a:solidFill>
                  <a:schemeClr val="tx2"/>
                </a:solidFill>
              </a:rPr>
              <a:t> It resides on top of Hadoop to summarize Big Data, and makes querying and analyzing easy.</a:t>
            </a:r>
          </a:p>
          <a:p>
            <a:r>
              <a:rPr lang="en-US" b="1" i="1" dirty="0">
                <a:solidFill>
                  <a:schemeClr val="accent2"/>
                </a:solidFill>
              </a:rPr>
              <a:t>Initially Hive was developed by Facebook, later the Apache Software Foundation took it up and developed it further as an open source under the name Apache Hive.</a:t>
            </a:r>
          </a:p>
          <a:p>
            <a:r>
              <a:rPr lang="en-US" b="1" i="1" dirty="0">
                <a:solidFill>
                  <a:schemeClr val="tx2">
                    <a:lumMod val="75000"/>
                  </a:schemeClr>
                </a:solidFill>
              </a:rPr>
              <a:t>It stores schema in a database and processed data into HDFS.</a:t>
            </a:r>
          </a:p>
          <a:p>
            <a:r>
              <a:rPr lang="en-US" b="1" i="1" dirty="0">
                <a:solidFill>
                  <a:schemeClr val="accent2"/>
                </a:solidFill>
              </a:rPr>
              <a:t>It provides SQL type language for querying called HiveQL.</a:t>
            </a:r>
          </a:p>
          <a:p>
            <a:r>
              <a:rPr lang="en-US" b="1" i="1" dirty="0">
                <a:solidFill>
                  <a:schemeClr val="tx2">
                    <a:lumMod val="75000"/>
                  </a:schemeClr>
                </a:solidFill>
              </a:rPr>
              <a:t>It is familiar, fast, scalable, and extensible.</a:t>
            </a:r>
          </a:p>
        </p:txBody>
      </p:sp>
      <p:pic>
        <p:nvPicPr>
          <p:cNvPr id="30" name="Content Placeholder 4">
            <a:extLst>
              <a:ext uri="{FF2B5EF4-FFF2-40B4-BE49-F238E27FC236}">
                <a16:creationId xmlns:a16="http://schemas.microsoft.com/office/drawing/2014/main" id="{1414AC79-78BD-ED44-AD9D-2B45174C3769}"/>
              </a:ext>
            </a:extLst>
          </p:cNvPr>
          <p:cNvPicPr>
            <a:picLocks noChangeAspect="1"/>
          </p:cNvPicPr>
          <p:nvPr/>
        </p:nvPicPr>
        <p:blipFill>
          <a:blip r:embed="rId2"/>
          <a:stretch>
            <a:fillRect/>
          </a:stretch>
        </p:blipFill>
        <p:spPr>
          <a:xfrm>
            <a:off x="3026089" y="774399"/>
            <a:ext cx="1290054" cy="1118483"/>
          </a:xfrm>
          <a:prstGeom prst="rect">
            <a:avLst/>
          </a:prstGeom>
        </p:spPr>
      </p:pic>
    </p:spTree>
    <p:extLst>
      <p:ext uri="{BB962C8B-B14F-4D97-AF65-F5344CB8AC3E}">
        <p14:creationId xmlns:p14="http://schemas.microsoft.com/office/powerpoint/2010/main" val="15554119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A5254-9005-AA40-90AD-C5557F2CE338}"/>
              </a:ext>
            </a:extLst>
          </p:cNvPr>
          <p:cNvSpPr>
            <a:spLocks noGrp="1"/>
          </p:cNvSpPr>
          <p:nvPr>
            <p:ph type="title"/>
          </p:nvPr>
        </p:nvSpPr>
        <p:spPr>
          <a:xfrm>
            <a:off x="1600200" y="637795"/>
            <a:ext cx="9799983" cy="1293028"/>
          </a:xfrm>
        </p:spPr>
        <p:txBody>
          <a:bodyPr>
            <a:normAutofit/>
          </a:bodyPr>
          <a:lstStyle/>
          <a:p>
            <a:pPr algn="ctr"/>
            <a:r>
              <a:rPr lang="en-US" b="1" dirty="0">
                <a:solidFill>
                  <a:schemeClr val="accent1"/>
                </a:solidFill>
              </a:rPr>
              <a:t>FLOWCHART</a:t>
            </a:r>
          </a:p>
        </p:txBody>
      </p:sp>
      <p:graphicFrame>
        <p:nvGraphicFramePr>
          <p:cNvPr id="5" name="Content Placeholder 4">
            <a:extLst>
              <a:ext uri="{FF2B5EF4-FFF2-40B4-BE49-F238E27FC236}">
                <a16:creationId xmlns:a16="http://schemas.microsoft.com/office/drawing/2014/main" id="{C91888A0-7E7D-524E-B877-28E8B45A8527}"/>
              </a:ext>
            </a:extLst>
          </p:cNvPr>
          <p:cNvGraphicFramePr>
            <a:graphicFrameLocks noGrp="1"/>
          </p:cNvGraphicFramePr>
          <p:nvPr>
            <p:ph idx="1"/>
            <p:extLst/>
          </p:nvPr>
        </p:nvGraphicFramePr>
        <p:xfrm>
          <a:off x="685800" y="2441051"/>
          <a:ext cx="10820400" cy="353006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descr="A picture containing bottle&#10;&#10;Description automatically generated">
            <a:extLst>
              <a:ext uri="{FF2B5EF4-FFF2-40B4-BE49-F238E27FC236}">
                <a16:creationId xmlns:a16="http://schemas.microsoft.com/office/drawing/2014/main" id="{F422D9F7-5083-1946-988F-30E1EA44BE3F}"/>
              </a:ext>
            </a:extLst>
          </p:cNvPr>
          <p:cNvPicPr>
            <a:picLocks noChangeAspect="1"/>
          </p:cNvPicPr>
          <p:nvPr/>
        </p:nvPicPr>
        <p:blipFill>
          <a:blip r:embed="rId7"/>
          <a:stretch>
            <a:fillRect/>
          </a:stretch>
        </p:blipFill>
        <p:spPr>
          <a:xfrm>
            <a:off x="326333" y="5364268"/>
            <a:ext cx="1194239" cy="1108453"/>
          </a:xfrm>
          <a:prstGeom prst="rect">
            <a:avLst/>
          </a:prstGeom>
        </p:spPr>
      </p:pic>
      <p:pic>
        <p:nvPicPr>
          <p:cNvPr id="8" name="Picture 7" descr="A close up of a logo&#10;&#10;Description automatically generated">
            <a:extLst>
              <a:ext uri="{FF2B5EF4-FFF2-40B4-BE49-F238E27FC236}">
                <a16:creationId xmlns:a16="http://schemas.microsoft.com/office/drawing/2014/main" id="{D3D09D07-F5B8-C244-8C39-11A95D058FCB}"/>
              </a:ext>
            </a:extLst>
          </p:cNvPr>
          <p:cNvPicPr>
            <a:picLocks noChangeAspect="1"/>
          </p:cNvPicPr>
          <p:nvPr/>
        </p:nvPicPr>
        <p:blipFill>
          <a:blip r:embed="rId8"/>
          <a:stretch>
            <a:fillRect/>
          </a:stretch>
        </p:blipFill>
        <p:spPr>
          <a:xfrm>
            <a:off x="326334" y="2057401"/>
            <a:ext cx="1194239" cy="1108452"/>
          </a:xfrm>
          <a:prstGeom prst="rect">
            <a:avLst/>
          </a:prstGeom>
        </p:spPr>
      </p:pic>
      <p:pic>
        <p:nvPicPr>
          <p:cNvPr id="10" name="Picture 9" descr="A picture containing clipart&#10;&#10;Description automatically generated">
            <a:extLst>
              <a:ext uri="{FF2B5EF4-FFF2-40B4-BE49-F238E27FC236}">
                <a16:creationId xmlns:a16="http://schemas.microsoft.com/office/drawing/2014/main" id="{E279F4CA-0567-6A4C-9D4C-ECC14FB27B68}"/>
              </a:ext>
            </a:extLst>
          </p:cNvPr>
          <p:cNvPicPr>
            <a:picLocks noChangeAspect="1"/>
          </p:cNvPicPr>
          <p:nvPr/>
        </p:nvPicPr>
        <p:blipFill>
          <a:blip r:embed="rId9"/>
          <a:stretch>
            <a:fillRect/>
          </a:stretch>
        </p:blipFill>
        <p:spPr>
          <a:xfrm>
            <a:off x="3869069" y="5451886"/>
            <a:ext cx="1379537" cy="1108452"/>
          </a:xfrm>
          <a:prstGeom prst="rect">
            <a:avLst/>
          </a:prstGeom>
        </p:spPr>
      </p:pic>
      <p:pic>
        <p:nvPicPr>
          <p:cNvPr id="12" name="Picture 11" descr="A picture containing clipart&#10;&#10;Description automatically generated">
            <a:extLst>
              <a:ext uri="{FF2B5EF4-FFF2-40B4-BE49-F238E27FC236}">
                <a16:creationId xmlns:a16="http://schemas.microsoft.com/office/drawing/2014/main" id="{932A1EBE-31FA-7244-9823-400D76AFCD08}"/>
              </a:ext>
            </a:extLst>
          </p:cNvPr>
          <p:cNvPicPr>
            <a:picLocks noChangeAspect="1"/>
          </p:cNvPicPr>
          <p:nvPr/>
        </p:nvPicPr>
        <p:blipFill>
          <a:blip r:embed="rId10"/>
          <a:stretch>
            <a:fillRect/>
          </a:stretch>
        </p:blipFill>
        <p:spPr>
          <a:xfrm>
            <a:off x="4558837" y="1880962"/>
            <a:ext cx="1270000" cy="1104900"/>
          </a:xfrm>
          <a:prstGeom prst="rect">
            <a:avLst/>
          </a:prstGeom>
        </p:spPr>
      </p:pic>
      <p:pic>
        <p:nvPicPr>
          <p:cNvPr id="14" name="Picture 13">
            <a:extLst>
              <a:ext uri="{FF2B5EF4-FFF2-40B4-BE49-F238E27FC236}">
                <a16:creationId xmlns:a16="http://schemas.microsoft.com/office/drawing/2014/main" id="{5B5E3765-B35F-2B40-B899-299043A1F266}"/>
              </a:ext>
            </a:extLst>
          </p:cNvPr>
          <p:cNvPicPr>
            <a:picLocks noChangeAspect="1"/>
          </p:cNvPicPr>
          <p:nvPr/>
        </p:nvPicPr>
        <p:blipFill>
          <a:blip r:embed="rId11"/>
          <a:stretch>
            <a:fillRect/>
          </a:stretch>
        </p:blipFill>
        <p:spPr>
          <a:xfrm>
            <a:off x="7866311" y="5795826"/>
            <a:ext cx="1007578" cy="852183"/>
          </a:xfrm>
          <a:prstGeom prst="rect">
            <a:avLst/>
          </a:prstGeom>
        </p:spPr>
      </p:pic>
      <p:pic>
        <p:nvPicPr>
          <p:cNvPr id="16" name="Picture 15" descr="A close up of a yellow wall&#10;&#10;Description automatically generated">
            <a:extLst>
              <a:ext uri="{FF2B5EF4-FFF2-40B4-BE49-F238E27FC236}">
                <a16:creationId xmlns:a16="http://schemas.microsoft.com/office/drawing/2014/main" id="{F8C59F72-75EB-FA48-B212-800839FE0870}"/>
              </a:ext>
            </a:extLst>
          </p:cNvPr>
          <p:cNvPicPr>
            <a:picLocks noChangeAspect="1"/>
          </p:cNvPicPr>
          <p:nvPr/>
        </p:nvPicPr>
        <p:blipFill>
          <a:blip r:embed="rId12"/>
          <a:stretch>
            <a:fillRect/>
          </a:stretch>
        </p:blipFill>
        <p:spPr>
          <a:xfrm>
            <a:off x="7659940" y="1949437"/>
            <a:ext cx="1007578" cy="903554"/>
          </a:xfrm>
          <a:prstGeom prst="rect">
            <a:avLst/>
          </a:prstGeom>
        </p:spPr>
      </p:pic>
      <p:pic>
        <p:nvPicPr>
          <p:cNvPr id="18" name="Picture 17" descr="A picture containing table, indoor, white&#10;&#10;Description automatically generated">
            <a:extLst>
              <a:ext uri="{FF2B5EF4-FFF2-40B4-BE49-F238E27FC236}">
                <a16:creationId xmlns:a16="http://schemas.microsoft.com/office/drawing/2014/main" id="{E174E507-1E10-2648-81F4-61A9F49AD9B8}"/>
              </a:ext>
            </a:extLst>
          </p:cNvPr>
          <p:cNvPicPr>
            <a:picLocks noChangeAspect="1"/>
          </p:cNvPicPr>
          <p:nvPr/>
        </p:nvPicPr>
        <p:blipFill>
          <a:blip r:embed="rId13"/>
          <a:stretch>
            <a:fillRect/>
          </a:stretch>
        </p:blipFill>
        <p:spPr>
          <a:xfrm>
            <a:off x="6592307" y="5432902"/>
            <a:ext cx="1007578" cy="884439"/>
          </a:xfrm>
          <a:prstGeom prst="rect">
            <a:avLst/>
          </a:prstGeom>
        </p:spPr>
      </p:pic>
      <p:pic>
        <p:nvPicPr>
          <p:cNvPr id="20" name="Picture 19" descr="A close up of a sign&#10;&#10;Description automatically generated">
            <a:extLst>
              <a:ext uri="{FF2B5EF4-FFF2-40B4-BE49-F238E27FC236}">
                <a16:creationId xmlns:a16="http://schemas.microsoft.com/office/drawing/2014/main" id="{C4D84734-2EFF-0843-9666-A7FED6B8AF17}"/>
              </a:ext>
            </a:extLst>
          </p:cNvPr>
          <p:cNvPicPr>
            <a:picLocks noChangeAspect="1"/>
          </p:cNvPicPr>
          <p:nvPr/>
        </p:nvPicPr>
        <p:blipFill>
          <a:blip r:embed="rId14"/>
          <a:stretch>
            <a:fillRect/>
          </a:stretch>
        </p:blipFill>
        <p:spPr>
          <a:xfrm>
            <a:off x="10639668" y="2034841"/>
            <a:ext cx="1270000" cy="1100906"/>
          </a:xfrm>
          <a:prstGeom prst="rect">
            <a:avLst/>
          </a:prstGeom>
        </p:spPr>
      </p:pic>
      <p:cxnSp>
        <p:nvCxnSpPr>
          <p:cNvPr id="24" name="Straight Arrow Connector 23">
            <a:extLst>
              <a:ext uri="{FF2B5EF4-FFF2-40B4-BE49-F238E27FC236}">
                <a16:creationId xmlns:a16="http://schemas.microsoft.com/office/drawing/2014/main" id="{367A9620-BA1D-3047-9FCD-D82CE6471722}"/>
              </a:ext>
            </a:extLst>
          </p:cNvPr>
          <p:cNvCxnSpPr>
            <a:cxnSpLocks/>
          </p:cNvCxnSpPr>
          <p:nvPr/>
        </p:nvCxnSpPr>
        <p:spPr>
          <a:xfrm flipH="1" flipV="1">
            <a:off x="843941" y="3097407"/>
            <a:ext cx="216233" cy="31925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F536082-DC52-1946-9BCD-6E6A27586D8E}"/>
              </a:ext>
            </a:extLst>
          </p:cNvPr>
          <p:cNvCxnSpPr/>
          <p:nvPr/>
        </p:nvCxnSpPr>
        <p:spPr>
          <a:xfrm flipH="1">
            <a:off x="843941" y="4916557"/>
            <a:ext cx="216233" cy="51634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C2A0749A-A30D-954E-A479-9B1269ADCFB2}"/>
              </a:ext>
            </a:extLst>
          </p:cNvPr>
          <p:cNvCxnSpPr/>
          <p:nvPr/>
        </p:nvCxnSpPr>
        <p:spPr>
          <a:xfrm>
            <a:off x="3869069" y="4916557"/>
            <a:ext cx="411383" cy="53532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C070175-CE20-0F45-8A89-A1E435238E09}"/>
              </a:ext>
            </a:extLst>
          </p:cNvPr>
          <p:cNvCxnSpPr/>
          <p:nvPr/>
        </p:nvCxnSpPr>
        <p:spPr>
          <a:xfrm flipH="1" flipV="1">
            <a:off x="5248606" y="2985862"/>
            <a:ext cx="580231" cy="44313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D700F1F7-CDCE-2443-844D-399C863EA12F}"/>
              </a:ext>
            </a:extLst>
          </p:cNvPr>
          <p:cNvCxnSpPr>
            <a:endCxn id="14" idx="0"/>
          </p:cNvCxnSpPr>
          <p:nvPr/>
        </p:nvCxnSpPr>
        <p:spPr>
          <a:xfrm>
            <a:off x="8370100" y="4916557"/>
            <a:ext cx="0" cy="87926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8E9C4BC7-B83E-CD4B-B0B9-C0FED18EA43A}"/>
              </a:ext>
            </a:extLst>
          </p:cNvPr>
          <p:cNvCxnSpPr/>
          <p:nvPr/>
        </p:nvCxnSpPr>
        <p:spPr>
          <a:xfrm flipH="1">
            <a:off x="7407965" y="4916557"/>
            <a:ext cx="251975" cy="51634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A81E04DB-5ACC-FF42-871F-9015C86942A8}"/>
              </a:ext>
            </a:extLst>
          </p:cNvPr>
          <p:cNvCxnSpPr>
            <a:endCxn id="16" idx="2"/>
          </p:cNvCxnSpPr>
          <p:nvPr/>
        </p:nvCxnSpPr>
        <p:spPr>
          <a:xfrm flipV="1">
            <a:off x="7659940" y="2852991"/>
            <a:ext cx="503789" cy="68533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CE8239BF-48AC-5E46-97DC-0401458D6B8E}"/>
              </a:ext>
            </a:extLst>
          </p:cNvPr>
          <p:cNvCxnSpPr>
            <a:endCxn id="20" idx="1"/>
          </p:cNvCxnSpPr>
          <p:nvPr/>
        </p:nvCxnSpPr>
        <p:spPr>
          <a:xfrm flipV="1">
            <a:off x="10257183" y="2585294"/>
            <a:ext cx="382485" cy="95303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99038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D6C62C1-4568-4027-9B7F-AE85BB498854}"/>
              </a:ext>
            </a:extLst>
          </p:cNvPr>
          <p:cNvSpPr txBox="1">
            <a:spLocks noGrp="1"/>
          </p:cNvSpPr>
          <p:nvPr>
            <p:ph type="title"/>
          </p:nvPr>
        </p:nvSpPr>
        <p:spPr>
          <a:xfrm>
            <a:off x="1838632" y="500062"/>
            <a:ext cx="9515168" cy="1325563"/>
          </a:xfrm>
          <a:prstGeom prst="rect">
            <a:avLst/>
          </a:prstGeom>
          <a:scene3d>
            <a:camera prst="orthographicFront"/>
            <a:lightRig rig="sunset" dir="t">
              <a:rot lat="0" lon="0" rev="7200000"/>
            </a:lightRig>
          </a:scene3d>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b="1" dirty="0">
                <a:solidFill>
                  <a:schemeClr val="accent1"/>
                </a:solidFill>
                <a:latin typeface="Calibri" panose="020F0502020204030204" pitchFamily="34" charset="0"/>
                <a:cs typeface="Calibri" panose="020F0502020204030204" pitchFamily="34" charset="0"/>
              </a:rPr>
              <a:t>VISUALIZATIONS</a:t>
            </a:r>
          </a:p>
        </p:txBody>
      </p:sp>
      <p:pic>
        <p:nvPicPr>
          <p:cNvPr id="2" name="Picture 1">
            <a:extLst>
              <a:ext uri="{FF2B5EF4-FFF2-40B4-BE49-F238E27FC236}">
                <a16:creationId xmlns:a16="http://schemas.microsoft.com/office/drawing/2014/main" id="{D0A06F0F-E3EA-438E-BF5E-C451F706B8D2}"/>
              </a:ext>
            </a:extLst>
          </p:cNvPr>
          <p:cNvPicPr>
            <a:picLocks noChangeAspect="1"/>
          </p:cNvPicPr>
          <p:nvPr/>
        </p:nvPicPr>
        <p:blipFill>
          <a:blip r:embed="rId2"/>
          <a:stretch>
            <a:fillRect/>
          </a:stretch>
        </p:blipFill>
        <p:spPr>
          <a:xfrm>
            <a:off x="2589212" y="2133600"/>
            <a:ext cx="8603423" cy="3777622"/>
          </a:xfrm>
          <a:prstGeom prst="rect">
            <a:avLst/>
          </a:prstGeom>
          <a:ln w="38100" cap="sq">
            <a:solidFill>
              <a:schemeClr val="accent1"/>
            </a:solidFill>
            <a:prstDash val="solid"/>
            <a:miter lim="800000"/>
          </a:ln>
          <a:effectLst>
            <a:outerShdw blurRad="50800" dist="38100" dir="2700000" algn="tl" rotWithShape="0">
              <a:srgbClr val="000000">
                <a:alpha val="43000"/>
              </a:srgbClr>
            </a:outerShdw>
          </a:effectLst>
        </p:spPr>
      </p:pic>
      <p:sp>
        <p:nvSpPr>
          <p:cNvPr id="6" name="Content Placeholder 5">
            <a:extLst>
              <a:ext uri="{FF2B5EF4-FFF2-40B4-BE49-F238E27FC236}">
                <a16:creationId xmlns:a16="http://schemas.microsoft.com/office/drawing/2014/main" id="{23A08154-AA6A-F542-80EE-7C258835B4EB}"/>
              </a:ext>
            </a:extLst>
          </p:cNvPr>
          <p:cNvSpPr>
            <a:spLocks noGrp="1"/>
          </p:cNvSpPr>
          <p:nvPr>
            <p:ph idx="1"/>
          </p:nvPr>
        </p:nvSpPr>
        <p:spPr>
          <a:xfrm>
            <a:off x="1838632" y="2133600"/>
            <a:ext cx="9889542" cy="3777622"/>
          </a:xfrm>
        </p:spPr>
        <p:txBody>
          <a:bodyPr/>
          <a:lstStyle/>
          <a:p>
            <a:pPr marL="0" indent="0" algn="ctr">
              <a:buNone/>
            </a:pPr>
            <a:endParaRPr lang="en-US" dirty="0"/>
          </a:p>
        </p:txBody>
      </p:sp>
    </p:spTree>
    <p:extLst>
      <p:ext uri="{BB962C8B-B14F-4D97-AF65-F5344CB8AC3E}">
        <p14:creationId xmlns:p14="http://schemas.microsoft.com/office/powerpoint/2010/main" val="17883365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Wisp</Template>
  <TotalTime>739</TotalTime>
  <Words>750</Words>
  <Application>Microsoft Macintosh PowerPoint</Application>
  <PresentationFormat>Widescreen</PresentationFormat>
  <Paragraphs>110</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Century Gothic</vt:lpstr>
      <vt:lpstr>Wingdings 3</vt:lpstr>
      <vt:lpstr>Wisp</vt:lpstr>
      <vt:lpstr>Amazon Product Review  Data Analysis</vt:lpstr>
      <vt:lpstr>Introduction</vt:lpstr>
      <vt:lpstr>ABOUT THE DATASET</vt:lpstr>
      <vt:lpstr>CLUSTER DETAILS</vt:lpstr>
      <vt:lpstr> BIG DATA</vt:lpstr>
      <vt:lpstr>HADOOP</vt:lpstr>
      <vt:lpstr>HIVE</vt:lpstr>
      <vt:lpstr>FLOWCHART</vt:lpstr>
      <vt:lpstr>VISUALIZATIONS</vt:lpstr>
      <vt:lpstr>Total review count by country</vt:lpstr>
      <vt:lpstr>Count of reviews by country</vt:lpstr>
      <vt:lpstr>Least Rated Product</vt:lpstr>
      <vt:lpstr>Common Words used in comments</vt:lpstr>
      <vt:lpstr>Inights of the Sentiment Analysis</vt:lpstr>
      <vt:lpstr>Distribution of overall ratings of amazon products</vt:lpstr>
      <vt:lpstr>Number of reviews given by unique users over 10 years</vt:lpstr>
      <vt:lpstr>Review count by year and month</vt:lpstr>
      <vt:lpstr>Review count for product category</vt:lpstr>
      <vt:lpstr>Popular product based on average rating and review count</vt:lpstr>
      <vt:lpstr>Rating based geospatial representation for product category-baby</vt:lpstr>
      <vt:lpstr>INSIGHTS</vt:lpstr>
      <vt:lpstr>GITHUB LINK</vt:lpstr>
      <vt:lpstr>Data Source URLs</vt:lpstr>
      <vt:lpstr> REFERENCES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Amazon Product review  Data Analysis</dc:title>
  <dc:creator>Microsoft Office User</dc:creator>
  <cp:lastModifiedBy>Microsoft Office User</cp:lastModifiedBy>
  <cp:revision>57</cp:revision>
  <dcterms:created xsi:type="dcterms:W3CDTF">2018-11-20T10:02:11Z</dcterms:created>
  <dcterms:modified xsi:type="dcterms:W3CDTF">2018-12-03T19:47:50Z</dcterms:modified>
</cp:coreProperties>
</file>